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41"/>
  </p:notesMasterIdLst>
  <p:sldIdLst>
    <p:sldId id="2139118499" r:id="rId5"/>
    <p:sldId id="258" r:id="rId6"/>
    <p:sldId id="259" r:id="rId7"/>
    <p:sldId id="261" r:id="rId8"/>
    <p:sldId id="946" r:id="rId9"/>
    <p:sldId id="1066" r:id="rId10"/>
    <p:sldId id="2139118533" r:id="rId11"/>
    <p:sldId id="1070" r:id="rId12"/>
    <p:sldId id="1105" r:id="rId13"/>
    <p:sldId id="1106" r:id="rId14"/>
    <p:sldId id="1100" r:id="rId15"/>
    <p:sldId id="1128" r:id="rId16"/>
    <p:sldId id="1208" r:id="rId17"/>
    <p:sldId id="1207" r:id="rId18"/>
    <p:sldId id="1210" r:id="rId19"/>
    <p:sldId id="1211" r:id="rId20"/>
    <p:sldId id="1212" r:id="rId21"/>
    <p:sldId id="1222" r:id="rId22"/>
    <p:sldId id="1214" r:id="rId23"/>
    <p:sldId id="1215" r:id="rId24"/>
    <p:sldId id="1216" r:id="rId25"/>
    <p:sldId id="1217" r:id="rId26"/>
    <p:sldId id="1218" r:id="rId27"/>
    <p:sldId id="1229" r:id="rId28"/>
    <p:sldId id="1230" r:id="rId29"/>
    <p:sldId id="1233" r:id="rId30"/>
    <p:sldId id="1231" r:id="rId31"/>
    <p:sldId id="1232" r:id="rId32"/>
    <p:sldId id="1235" r:id="rId33"/>
    <p:sldId id="1234" r:id="rId34"/>
    <p:sldId id="2139118497" r:id="rId35"/>
    <p:sldId id="1228" r:id="rId36"/>
    <p:sldId id="1121" r:id="rId37"/>
    <p:sldId id="2139118525" r:id="rId38"/>
    <p:sldId id="2139118532" r:id="rId39"/>
    <p:sldId id="2139118503" r:id="rId40"/>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FF1EB"/>
    <a:srgbClr val="0C49E0"/>
    <a:srgbClr val="BE2834"/>
    <a:srgbClr val="6FF7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416" autoAdjust="0"/>
    <p:restoredTop sz="72925" autoAdjust="0"/>
  </p:normalViewPr>
  <p:slideViewPr>
    <p:cSldViewPr snapToGrid="0">
      <p:cViewPr varScale="1">
        <p:scale>
          <a:sx n="54" d="100"/>
          <a:sy n="54" d="100"/>
        </p:scale>
        <p:origin x="828" y="4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60410C5D-EFA8-4E5F-B3E8-14958F5B9CBA}" type="datetimeFigureOut">
              <a:rPr lang="en-US" smtClean="0"/>
              <a:t>12/1/2025</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E55DEEBF-2505-4DC8-86E0-258042D38081}" type="slidenum">
              <a:rPr lang="en-US" smtClean="0"/>
              <a:t>‹#›</a:t>
            </a:fld>
            <a:endParaRPr lang="en-US"/>
          </a:p>
        </p:txBody>
      </p:sp>
    </p:spTree>
    <p:extLst>
      <p:ext uri="{BB962C8B-B14F-4D97-AF65-F5344CB8AC3E}">
        <p14:creationId xmlns:p14="http://schemas.microsoft.com/office/powerpoint/2010/main" val="2115435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DALL-E Prompt: A group of data scientists using AI to generate images</a:t>
            </a:r>
          </a:p>
        </p:txBody>
      </p:sp>
      <p:sp>
        <p:nvSpPr>
          <p:cNvPr id="4" name="Slide Number Placeholder 3"/>
          <p:cNvSpPr>
            <a:spLocks noGrp="1"/>
          </p:cNvSpPr>
          <p:nvPr>
            <p:ph type="sldNum" sz="quarter" idx="5"/>
          </p:nvPr>
        </p:nvSpPr>
        <p:spPr/>
        <p:txBody>
          <a:bodyPr/>
          <a:lstStyle/>
          <a:p>
            <a:fld id="{E55DEEBF-2505-4DC8-86E0-258042D38081}" type="slidenum">
              <a:rPr lang="en-US" smtClean="0"/>
              <a:t>1</a:t>
            </a:fld>
            <a:endParaRPr lang="en-US"/>
          </a:p>
        </p:txBody>
      </p:sp>
    </p:spTree>
    <p:extLst>
      <p:ext uri="{BB962C8B-B14F-4D97-AF65-F5344CB8AC3E}">
        <p14:creationId xmlns:p14="http://schemas.microsoft.com/office/powerpoint/2010/main" val="893239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7AE2FE-69FF-E548-9BD6-410016694273}" type="slidenum">
              <a:rPr lang="en-US" smtClean="0"/>
              <a:t>2</a:t>
            </a:fld>
            <a:endParaRPr lang="en-US"/>
          </a:p>
        </p:txBody>
      </p:sp>
    </p:spTree>
    <p:extLst>
      <p:ext uri="{BB962C8B-B14F-4D97-AF65-F5344CB8AC3E}">
        <p14:creationId xmlns:p14="http://schemas.microsoft.com/office/powerpoint/2010/main" val="3695067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7AE2FE-69FF-E548-9BD6-410016694273}" type="slidenum">
              <a:rPr lang="en-US" smtClean="0"/>
              <a:t>12</a:t>
            </a:fld>
            <a:endParaRPr lang="en-US"/>
          </a:p>
        </p:txBody>
      </p:sp>
    </p:spTree>
    <p:extLst>
      <p:ext uri="{BB962C8B-B14F-4D97-AF65-F5344CB8AC3E}">
        <p14:creationId xmlns:p14="http://schemas.microsoft.com/office/powerpoint/2010/main" val="3803912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would you analyze this? </a:t>
            </a:r>
          </a:p>
          <a:p>
            <a:endParaRPr lang="en-US" dirty="0"/>
          </a:p>
          <a:p>
            <a:r>
              <a:rPr lang="en-US" dirty="0"/>
              <a:t>It’s hard to see how standard ML tools can help… clustering, regression, neural networks…</a:t>
            </a:r>
          </a:p>
          <a:p>
            <a:endParaRPr lang="en-US" dirty="0"/>
          </a:p>
          <a:p>
            <a:r>
              <a:rPr lang="en-US" dirty="0"/>
              <a:t>Maybe structured topic models. TBH, I don’t think it works very well.</a:t>
            </a:r>
          </a:p>
          <a:p>
            <a:endParaRPr lang="en-US" dirty="0"/>
          </a:p>
        </p:txBody>
      </p:sp>
      <p:sp>
        <p:nvSpPr>
          <p:cNvPr id="4" name="Slide Number Placeholder 3"/>
          <p:cNvSpPr>
            <a:spLocks noGrp="1"/>
          </p:cNvSpPr>
          <p:nvPr>
            <p:ph type="sldNum" sz="quarter" idx="5"/>
          </p:nvPr>
        </p:nvSpPr>
        <p:spPr/>
        <p:txBody>
          <a:bodyPr/>
          <a:lstStyle/>
          <a:p>
            <a:fld id="{B47AE2FE-69FF-E548-9BD6-410016694273}" type="slidenum">
              <a:rPr lang="en-US" smtClean="0"/>
              <a:t>14</a:t>
            </a:fld>
            <a:endParaRPr lang="en-US"/>
          </a:p>
        </p:txBody>
      </p:sp>
    </p:spTree>
    <p:extLst>
      <p:ext uri="{BB962C8B-B14F-4D97-AF65-F5344CB8AC3E}">
        <p14:creationId xmlns:p14="http://schemas.microsoft.com/office/powerpoint/2010/main" val="3174001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about.nextdoor.com</a:t>
            </a:r>
            <a:r>
              <a:rPr lang="en-US" dirty="0"/>
              <a:t>/wp-content/uploads/2024/02/Nextdoor-Transparency-Report-2024-2023-Reflection.pdf</a:t>
            </a:r>
          </a:p>
        </p:txBody>
      </p:sp>
      <p:sp>
        <p:nvSpPr>
          <p:cNvPr id="4" name="Slide Number Placeholder 3"/>
          <p:cNvSpPr>
            <a:spLocks noGrp="1"/>
          </p:cNvSpPr>
          <p:nvPr>
            <p:ph type="sldNum" sz="quarter" idx="5"/>
          </p:nvPr>
        </p:nvSpPr>
        <p:spPr/>
        <p:txBody>
          <a:bodyPr/>
          <a:lstStyle/>
          <a:p>
            <a:fld id="{B47AE2FE-69FF-E548-9BD6-410016694273}" type="slidenum">
              <a:rPr lang="en-US" smtClean="0"/>
              <a:t>29</a:t>
            </a:fld>
            <a:endParaRPr lang="en-US"/>
          </a:p>
        </p:txBody>
      </p:sp>
    </p:spTree>
    <p:extLst>
      <p:ext uri="{BB962C8B-B14F-4D97-AF65-F5344CB8AC3E}">
        <p14:creationId xmlns:p14="http://schemas.microsoft.com/office/powerpoint/2010/main" val="3198651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wise for all of us to understand new possibilities that AI offers in terms of data analysis</a:t>
            </a:r>
          </a:p>
          <a:p>
            <a:endParaRPr lang="en-US" dirty="0"/>
          </a:p>
          <a:p>
            <a:r>
              <a:rPr lang="en-US" dirty="0"/>
              <a:t>I encourage you to learn all you can - </a:t>
            </a:r>
          </a:p>
        </p:txBody>
      </p:sp>
      <p:sp>
        <p:nvSpPr>
          <p:cNvPr id="4" name="Slide Number Placeholder 3"/>
          <p:cNvSpPr>
            <a:spLocks noGrp="1"/>
          </p:cNvSpPr>
          <p:nvPr>
            <p:ph type="sldNum" sz="quarter" idx="10"/>
          </p:nvPr>
        </p:nvSpPr>
        <p:spPr/>
        <p:txBody>
          <a:bodyPr/>
          <a:lstStyle/>
          <a:p>
            <a:pPr>
              <a:defRPr/>
            </a:pPr>
            <a:fld id="{5F5CF8ED-B611-4BBE-9DBB-735E07978727}" type="slidenum">
              <a:rPr lang="en-US" smtClean="0"/>
              <a:pPr>
                <a:defRPr/>
              </a:pPr>
              <a:t>32</a:t>
            </a:fld>
            <a:endParaRPr lang="en-US" dirty="0"/>
          </a:p>
        </p:txBody>
      </p:sp>
    </p:spTree>
    <p:extLst>
      <p:ext uri="{BB962C8B-B14F-4D97-AF65-F5344CB8AC3E}">
        <p14:creationId xmlns:p14="http://schemas.microsoft.com/office/powerpoint/2010/main" val="2552172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pub.towardsai.net</a:t>
            </a:r>
            <a:r>
              <a:rPr lang="en-US" dirty="0"/>
              <a:t>/do-not-use-llm-or-generative-ai-for-these-use-cases-a819ae2d9779</a:t>
            </a:r>
          </a:p>
        </p:txBody>
      </p:sp>
      <p:sp>
        <p:nvSpPr>
          <p:cNvPr id="4" name="Slide Number Placeholder 3"/>
          <p:cNvSpPr>
            <a:spLocks noGrp="1"/>
          </p:cNvSpPr>
          <p:nvPr>
            <p:ph type="sldNum" sz="quarter" idx="5"/>
          </p:nvPr>
        </p:nvSpPr>
        <p:spPr/>
        <p:txBody>
          <a:bodyPr/>
          <a:lstStyle/>
          <a:p>
            <a:fld id="{E55DEEBF-2505-4DC8-86E0-258042D38081}" type="slidenum">
              <a:rPr lang="en-US" smtClean="0"/>
              <a:t>36</a:t>
            </a:fld>
            <a:endParaRPr lang="en-US"/>
          </a:p>
        </p:txBody>
      </p:sp>
    </p:spTree>
    <p:extLst>
      <p:ext uri="{BB962C8B-B14F-4D97-AF65-F5344CB8AC3E}">
        <p14:creationId xmlns:p14="http://schemas.microsoft.com/office/powerpoint/2010/main" val="3268799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DEE9C35B-7FCA-4820-96CF-7A07428D141B}" type="datetime1">
              <a:rPr lang="en-US" smtClean="0"/>
              <a:t>12/1/2025</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C961D6-EA4B-4BC1-9368-58B3B3DFB6E4}" type="datetime1">
              <a:rPr lang="en-US" smtClean="0"/>
              <a:t>12/1/2025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4E1ACD8E-F0B7-4458-9AAA-2644029419D2}" type="datetime1">
              <a:rPr lang="en-US" smtClean="0"/>
              <a:t>12/1/2025</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50174"/>
          </a:xfrm>
        </p:spPr>
        <p:txBody>
          <a:bodyPr/>
          <a:lstStyle/>
          <a:p>
            <a:r>
              <a:rPr lang="en-US" dirty="0"/>
              <a:t>Click to edit Master title style</a:t>
            </a:r>
          </a:p>
        </p:txBody>
      </p:sp>
      <p:sp>
        <p:nvSpPr>
          <p:cNvPr id="3" name="Content Placeholder 2"/>
          <p:cNvSpPr>
            <a:spLocks noGrp="1"/>
          </p:cNvSpPr>
          <p:nvPr>
            <p:ph idx="1"/>
          </p:nvPr>
        </p:nvSpPr>
        <p:spPr>
          <a:xfrm>
            <a:off x="581192" y="1451113"/>
            <a:ext cx="11029615" cy="45242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F48E4058-D781-4C6C-9684-F447CF6B3601}" type="datetime1">
              <a:rPr lang="en-US" smtClean="0"/>
              <a:t>12/1/2025</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479871FE-B239-4808-9BEE-61F89448C14F}" type="datetime1">
              <a:rPr lang="en-US" smtClean="0"/>
              <a:t>12/1/2025</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AAC05C-234E-4136-8C47-FF654E6B6864}" type="datetime1">
              <a:rPr lang="en-US" smtClean="0"/>
              <a:t>12/1/2025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D48C090-6300-4200-964F-EFF219631C6A}" type="datetime1">
              <a:rPr lang="en-US" smtClean="0"/>
              <a:t>12/1/2025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2BF502E-6B8C-467A-9787-57A79BACE203}" type="datetime1">
              <a:rPr lang="en-US" smtClean="0"/>
              <a:t>12/1/2025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71B64B-9CED-4E9E-BAE2-62F9B08AE730}" type="datetime1">
              <a:rPr lang="en-US" smtClean="0"/>
              <a:t>12/1/2025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A1915E85-D6A4-47BE-BA72-24FFAE6BFC33}" type="datetime1">
              <a:rPr lang="en-US" smtClean="0"/>
              <a:t>12/1/2025</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5F91AE-E540-456F-BDA6-6972932B32A8}" type="datetime1">
              <a:rPr lang="en-US" smtClean="0"/>
              <a:t>12/1/2025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099F8ABD-A758-48A5-999C-085808217707}" type="datetime1">
              <a:rPr lang="en-US" smtClean="0"/>
              <a:t>12/1/2025</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7" name="Picture 6">
            <a:extLst>
              <a:ext uri="{FF2B5EF4-FFF2-40B4-BE49-F238E27FC236}">
                <a16:creationId xmlns:a16="http://schemas.microsoft.com/office/drawing/2014/main" id="{6176680F-15D4-6415-D4A1-498D4EEE20AD}"/>
              </a:ext>
            </a:extLst>
          </p:cNvPr>
          <p:cNvPicPr>
            <a:picLocks noChangeAspect="1"/>
          </p:cNvPicPr>
          <p:nvPr userDrawn="1"/>
        </p:nvPicPr>
        <p:blipFill>
          <a:blip r:embed="rId13"/>
          <a:stretch>
            <a:fillRect/>
          </a:stretch>
        </p:blipFill>
        <p:spPr>
          <a:xfrm>
            <a:off x="10473306" y="5930473"/>
            <a:ext cx="1354843" cy="539148"/>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2" name="Rectangle 21">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 name="Title 6">
            <a:extLst>
              <a:ext uri="{FF2B5EF4-FFF2-40B4-BE49-F238E27FC236}">
                <a16:creationId xmlns:a16="http://schemas.microsoft.com/office/drawing/2014/main" id="{1309CED2-079F-7A3C-2614-D8C94488F2E1}"/>
              </a:ext>
            </a:extLst>
          </p:cNvPr>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a:solidFill>
                  <a:schemeClr val="tx1"/>
                </a:solidFill>
              </a:rPr>
              <a:t>Generative Artificial Intelligence</a:t>
            </a:r>
            <a:br>
              <a:rPr lang="en-US" sz="3600">
                <a:solidFill>
                  <a:schemeClr val="tx1"/>
                </a:solidFill>
              </a:rPr>
            </a:br>
            <a:r>
              <a:rPr lang="en-US" sz="3600">
                <a:solidFill>
                  <a:schemeClr val="tx1"/>
                </a:solidFill>
              </a:rPr>
              <a:t>Part 2</a:t>
            </a:r>
            <a:br>
              <a:rPr lang="en-US" sz="3600">
                <a:solidFill>
                  <a:schemeClr val="tx1"/>
                </a:solidFill>
              </a:rPr>
            </a:br>
            <a:endParaRPr lang="en-US" sz="3600">
              <a:solidFill>
                <a:schemeClr val="tx1"/>
              </a:solidFill>
            </a:endParaRPr>
          </a:p>
        </p:txBody>
      </p:sp>
      <p:sp>
        <p:nvSpPr>
          <p:cNvPr id="24" name="Rectangle 23">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Slide Number Placeholder 3">
            <a:extLst>
              <a:ext uri="{FF2B5EF4-FFF2-40B4-BE49-F238E27FC236}">
                <a16:creationId xmlns:a16="http://schemas.microsoft.com/office/drawing/2014/main" id="{907975E9-14EB-AF22-F64B-A15C982232A4}"/>
              </a:ext>
            </a:extLst>
          </p:cNvPr>
          <p:cNvSpPr>
            <a:spLocks noGrp="1"/>
          </p:cNvSpPr>
          <p:nvPr>
            <p:ph type="sldNum" sz="quarter" idx="12"/>
          </p:nvPr>
        </p:nvSpPr>
        <p:spPr>
          <a:xfrm>
            <a:off x="10558300" y="6400800"/>
            <a:ext cx="1016440" cy="365125"/>
          </a:xfrm>
        </p:spPr>
        <p:txBody>
          <a:bodyPr vert="horz" lIns="91440" tIns="45720" rIns="91440" bIns="45720" rtlCol="0" anchor="ctr">
            <a:normAutofit/>
          </a:bodyPr>
          <a:lstStyle/>
          <a:p>
            <a:pPr defTabSz="457200">
              <a:spcAft>
                <a:spcPts val="600"/>
              </a:spcAft>
            </a:pPr>
            <a:fld id="{3A98EE3D-8CD1-4C3F-BD1C-C98C9596463C}" type="slidenum">
              <a:rPr lang="en-US">
                <a:solidFill>
                  <a:srgbClr val="FFFFFF"/>
                </a:solidFill>
              </a:rPr>
              <a:pPr defTabSz="457200">
                <a:spcAft>
                  <a:spcPts val="600"/>
                </a:spcAft>
              </a:pPr>
              <a:t>1</a:t>
            </a:fld>
            <a:endParaRPr lang="en-US">
              <a:solidFill>
                <a:srgbClr val="FFFFFF"/>
              </a:solidFill>
            </a:endParaRPr>
          </a:p>
        </p:txBody>
      </p:sp>
      <p:sp>
        <p:nvSpPr>
          <p:cNvPr id="8" name="TextBox 7">
            <a:extLst>
              <a:ext uri="{FF2B5EF4-FFF2-40B4-BE49-F238E27FC236}">
                <a16:creationId xmlns:a16="http://schemas.microsoft.com/office/drawing/2014/main" id="{D3B58786-5E83-C692-4FDC-F9621136E901}"/>
              </a:ext>
            </a:extLst>
          </p:cNvPr>
          <p:cNvSpPr txBox="1"/>
          <p:nvPr/>
        </p:nvSpPr>
        <p:spPr>
          <a:xfrm>
            <a:off x="432148" y="5753170"/>
            <a:ext cx="3859638" cy="646331"/>
          </a:xfrm>
          <a:prstGeom prst="rect">
            <a:avLst/>
          </a:prstGeom>
          <a:noFill/>
        </p:spPr>
        <p:txBody>
          <a:bodyPr wrap="square">
            <a:spAutoFit/>
          </a:bodyPr>
          <a:lstStyle/>
          <a:p>
            <a:r>
              <a:rPr lang="en-US" dirty="0"/>
              <a:t>DALL-E3 Prompt: Data Scientists celebrate a generative ai Halloween</a:t>
            </a:r>
          </a:p>
        </p:txBody>
      </p:sp>
      <p:pic>
        <p:nvPicPr>
          <p:cNvPr id="1026" name="Picture 2" descr="previewer">
            <a:extLst>
              <a:ext uri="{FF2B5EF4-FFF2-40B4-BE49-F238E27FC236}">
                <a16:creationId xmlns:a16="http://schemas.microsoft.com/office/drawing/2014/main" id="{2D63E307-ADBD-FEE9-D419-B825711618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5682" y="502919"/>
            <a:ext cx="7870489" cy="5902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49171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9D910-0EAA-DD8B-3467-2645D8682D94}"/>
              </a:ext>
            </a:extLst>
          </p:cNvPr>
          <p:cNvSpPr>
            <a:spLocks noGrp="1"/>
          </p:cNvSpPr>
          <p:nvPr>
            <p:ph type="title"/>
          </p:nvPr>
        </p:nvSpPr>
        <p:spPr/>
        <p:txBody>
          <a:bodyPr>
            <a:normAutofit fontScale="90000"/>
          </a:bodyPr>
          <a:lstStyle/>
          <a:p>
            <a:r>
              <a:rPr lang="en-US" sz="3600" dirty="0"/>
              <a:t>What can’t they learn from next-word prediction?</a:t>
            </a:r>
          </a:p>
        </p:txBody>
      </p:sp>
      <p:pic>
        <p:nvPicPr>
          <p:cNvPr id="4" name="Picture 3">
            <a:extLst>
              <a:ext uri="{FF2B5EF4-FFF2-40B4-BE49-F238E27FC236}">
                <a16:creationId xmlns:a16="http://schemas.microsoft.com/office/drawing/2014/main" id="{5EB5FD5C-2243-4A2E-295D-CEBC7D632BEA}"/>
              </a:ext>
            </a:extLst>
          </p:cNvPr>
          <p:cNvPicPr>
            <a:picLocks noChangeAspect="1"/>
          </p:cNvPicPr>
          <p:nvPr/>
        </p:nvPicPr>
        <p:blipFill>
          <a:blip r:embed="rId2"/>
          <a:stretch>
            <a:fillRect/>
          </a:stretch>
        </p:blipFill>
        <p:spPr>
          <a:xfrm>
            <a:off x="720852" y="1925063"/>
            <a:ext cx="10750296" cy="4567812"/>
          </a:xfrm>
          <a:prstGeom prst="rect">
            <a:avLst/>
          </a:prstGeom>
        </p:spPr>
      </p:pic>
    </p:spTree>
    <p:extLst>
      <p:ext uri="{BB962C8B-B14F-4D97-AF65-F5344CB8AC3E}">
        <p14:creationId xmlns:p14="http://schemas.microsoft.com/office/powerpoint/2010/main" val="1412372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D3370-B69A-6A89-8E00-0F6EC1DD8A51}"/>
              </a:ext>
            </a:extLst>
          </p:cNvPr>
          <p:cNvSpPr>
            <a:spLocks noGrp="1"/>
          </p:cNvSpPr>
          <p:nvPr>
            <p:ph type="title"/>
          </p:nvPr>
        </p:nvSpPr>
        <p:spPr/>
        <p:txBody>
          <a:bodyPr/>
          <a:lstStyle/>
          <a:p>
            <a:r>
              <a:rPr lang="en-US" dirty="0"/>
              <a:t>Algorithmic bias and toxicity</a:t>
            </a:r>
          </a:p>
        </p:txBody>
      </p:sp>
      <p:sp>
        <p:nvSpPr>
          <p:cNvPr id="3" name="Content Placeholder 2">
            <a:extLst>
              <a:ext uri="{FF2B5EF4-FFF2-40B4-BE49-F238E27FC236}">
                <a16:creationId xmlns:a16="http://schemas.microsoft.com/office/drawing/2014/main" id="{54BFE9E0-363E-34DB-4264-1B3A1F299AE1}"/>
              </a:ext>
            </a:extLst>
          </p:cNvPr>
          <p:cNvSpPr>
            <a:spLocks noGrp="1"/>
          </p:cNvSpPr>
          <p:nvPr>
            <p:ph idx="1"/>
          </p:nvPr>
        </p:nvSpPr>
        <p:spPr/>
        <p:txBody>
          <a:bodyPr>
            <a:normAutofit/>
          </a:bodyPr>
          <a:lstStyle/>
          <a:p>
            <a:r>
              <a:rPr lang="en-US" sz="2400" dirty="0"/>
              <a:t>Models / algorithms aren’t biased, but training data is</a:t>
            </a:r>
          </a:p>
          <a:p>
            <a:r>
              <a:rPr lang="en-US" sz="2400" dirty="0"/>
              <a:t>Negative biases can be reflected (and amplified!) in outputs</a:t>
            </a:r>
          </a:p>
          <a:p>
            <a:r>
              <a:rPr lang="en-US" sz="2400" dirty="0"/>
              <a:t>Many different types of toxicity and bias</a:t>
            </a:r>
          </a:p>
          <a:p>
            <a:pPr lvl="1"/>
            <a:r>
              <a:rPr lang="en-US" sz="2000" dirty="0"/>
              <a:t>Sexism (</a:t>
            </a:r>
            <a:r>
              <a:rPr lang="en-US" sz="2000" dirty="0" err="1"/>
              <a:t>eg</a:t>
            </a:r>
            <a:r>
              <a:rPr lang="en-US" sz="2000" dirty="0"/>
              <a:t>, gendered professions)</a:t>
            </a:r>
          </a:p>
          <a:p>
            <a:pPr lvl="1"/>
            <a:r>
              <a:rPr lang="en-US" sz="2000" dirty="0"/>
              <a:t>Racism</a:t>
            </a:r>
          </a:p>
          <a:p>
            <a:pPr lvl="1"/>
            <a:r>
              <a:rPr lang="en-US" sz="2000" dirty="0"/>
              <a:t>Negative stereotypes (</a:t>
            </a:r>
            <a:r>
              <a:rPr lang="en-US" sz="2000" dirty="0" err="1"/>
              <a:t>eg</a:t>
            </a:r>
            <a:r>
              <a:rPr lang="en-US" sz="2000" dirty="0"/>
              <a:t>, black criminality)</a:t>
            </a:r>
          </a:p>
          <a:p>
            <a:pPr lvl="1"/>
            <a:r>
              <a:rPr lang="en-US" sz="2000" dirty="0"/>
              <a:t>Sexual orientation</a:t>
            </a:r>
          </a:p>
          <a:p>
            <a:pPr lvl="1"/>
            <a:r>
              <a:rPr lang="en-US" sz="2000" dirty="0"/>
              <a:t>Ableist, anti-Muslim, profane, lewd, violent, seditious…</a:t>
            </a:r>
          </a:p>
          <a:p>
            <a:pPr lvl="1"/>
            <a:r>
              <a:rPr lang="en-US" sz="2000" dirty="0"/>
              <a:t>Liberal, rich, educated…</a:t>
            </a:r>
          </a:p>
          <a:p>
            <a:endParaRPr lang="en-US" sz="2400" dirty="0"/>
          </a:p>
        </p:txBody>
      </p:sp>
      <p:sp>
        <p:nvSpPr>
          <p:cNvPr id="4" name="TextBox 3">
            <a:extLst>
              <a:ext uri="{FF2B5EF4-FFF2-40B4-BE49-F238E27FC236}">
                <a16:creationId xmlns:a16="http://schemas.microsoft.com/office/drawing/2014/main" id="{A36BE4AF-64DA-EA99-5784-25F82C8E89A5}"/>
              </a:ext>
            </a:extLst>
          </p:cNvPr>
          <p:cNvSpPr txBox="1"/>
          <p:nvPr/>
        </p:nvSpPr>
        <p:spPr>
          <a:xfrm>
            <a:off x="7997952" y="3262630"/>
            <a:ext cx="3650980" cy="1477328"/>
          </a:xfrm>
          <a:prstGeom prst="rect">
            <a:avLst/>
          </a:prstGeom>
          <a:noFill/>
        </p:spPr>
        <p:txBody>
          <a:bodyPr wrap="square" rtlCol="0">
            <a:spAutoFit/>
          </a:bodyPr>
          <a:lstStyle/>
          <a:p>
            <a:r>
              <a:rPr lang="en-US" dirty="0">
                <a:latin typeface="WeblySleek UI Light" panose="020B0502040204020203" pitchFamily="34" charset="0"/>
                <a:cs typeface="WeblySleek UI Light" panose="020B0502040204020203" pitchFamily="34" charset="0"/>
              </a:rPr>
              <a:t>“Feeding AI systems on the world’s   beauty, ugliness, and cruelty, but expecting it to reflect only the beauty is a fantasy.”</a:t>
            </a:r>
          </a:p>
          <a:p>
            <a:r>
              <a:rPr lang="en-US" dirty="0">
                <a:latin typeface="WeblySleek UI Light" panose="020B0502040204020203" pitchFamily="34" charset="0"/>
                <a:cs typeface="WeblySleek UI Light" panose="020B0502040204020203" pitchFamily="34" charset="0"/>
              </a:rPr>
              <a:t>                             -- </a:t>
            </a:r>
            <a:r>
              <a:rPr lang="en-US" dirty="0" err="1">
                <a:latin typeface="WeblySleek UI Light" panose="020B0502040204020203" pitchFamily="34" charset="0"/>
                <a:cs typeface="WeblySleek UI Light" panose="020B0502040204020203" pitchFamily="34" charset="0"/>
              </a:rPr>
              <a:t>Ruha</a:t>
            </a:r>
            <a:r>
              <a:rPr lang="en-US" dirty="0">
                <a:latin typeface="WeblySleek UI Light" panose="020B0502040204020203" pitchFamily="34" charset="0"/>
                <a:cs typeface="WeblySleek UI Light" panose="020B0502040204020203" pitchFamily="34" charset="0"/>
              </a:rPr>
              <a:t> Benjamin</a:t>
            </a:r>
          </a:p>
        </p:txBody>
      </p:sp>
    </p:spTree>
    <p:extLst>
      <p:ext uri="{BB962C8B-B14F-4D97-AF65-F5344CB8AC3E}">
        <p14:creationId xmlns:p14="http://schemas.microsoft.com/office/powerpoint/2010/main" val="1469058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dissolve">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dissolve">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89133-3873-7278-04E0-2DA21C5F97F3}"/>
              </a:ext>
            </a:extLst>
          </p:cNvPr>
          <p:cNvSpPr>
            <a:spLocks noGrp="1"/>
          </p:cNvSpPr>
          <p:nvPr>
            <p:ph type="title"/>
          </p:nvPr>
        </p:nvSpPr>
        <p:spPr>
          <a:xfrm>
            <a:off x="2103738" y="2865072"/>
            <a:ext cx="7984524" cy="662782"/>
          </a:xfrm>
        </p:spPr>
        <p:txBody>
          <a:bodyPr anchor="ctr"/>
          <a:lstStyle/>
          <a:p>
            <a:pPr algn="ctr"/>
            <a:r>
              <a:rPr lang="en-US" dirty="0"/>
              <a:t>Case study #1: analyzing autism interviews</a:t>
            </a:r>
          </a:p>
        </p:txBody>
      </p:sp>
    </p:spTree>
    <p:extLst>
      <p:ext uri="{BB962C8B-B14F-4D97-AF65-F5344CB8AC3E}">
        <p14:creationId xmlns:p14="http://schemas.microsoft.com/office/powerpoint/2010/main" val="2066680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02984-9ADA-47F9-D9FA-1338C4A13084}"/>
              </a:ext>
            </a:extLst>
          </p:cNvPr>
          <p:cNvSpPr>
            <a:spLocks noGrp="1"/>
          </p:cNvSpPr>
          <p:nvPr>
            <p:ph type="title"/>
          </p:nvPr>
        </p:nvSpPr>
        <p:spPr/>
        <p:txBody>
          <a:bodyPr/>
          <a:lstStyle/>
          <a:p>
            <a:r>
              <a:rPr lang="en-US" dirty="0"/>
              <a:t>Goal: study early indicators of autism</a:t>
            </a:r>
          </a:p>
        </p:txBody>
      </p:sp>
      <p:sp>
        <p:nvSpPr>
          <p:cNvPr id="3" name="Content Placeholder 2">
            <a:extLst>
              <a:ext uri="{FF2B5EF4-FFF2-40B4-BE49-F238E27FC236}">
                <a16:creationId xmlns:a16="http://schemas.microsoft.com/office/drawing/2014/main" id="{1CAFA803-55D1-E55F-ED81-BCB938DF1E25}"/>
              </a:ext>
            </a:extLst>
          </p:cNvPr>
          <p:cNvSpPr>
            <a:spLocks noGrp="1"/>
          </p:cNvSpPr>
          <p:nvPr>
            <p:ph idx="1"/>
          </p:nvPr>
        </p:nvSpPr>
        <p:spPr/>
        <p:txBody>
          <a:bodyPr>
            <a:normAutofit/>
          </a:bodyPr>
          <a:lstStyle/>
          <a:p>
            <a:r>
              <a:rPr lang="en-US" sz="2000" dirty="0"/>
              <a:t>Data: transcripts of 18 interviews with parents of autistic daughters</a:t>
            </a:r>
          </a:p>
          <a:p>
            <a:pPr lvl="1"/>
            <a:r>
              <a:rPr lang="en-US" sz="1800" dirty="0"/>
              <a:t>Wide ranging topics. Nuanced statements. Implicit contexts. </a:t>
            </a:r>
          </a:p>
          <a:p>
            <a:pPr marL="324000" lvl="1" indent="0">
              <a:buNone/>
            </a:pPr>
            <a:endParaRPr lang="en-US" sz="1800" dirty="0"/>
          </a:p>
          <a:p>
            <a:r>
              <a:rPr lang="en-US" sz="2000" dirty="0">
                <a:highlight>
                  <a:srgbClr val="FFFF00"/>
                </a:highlight>
              </a:rPr>
              <a:t>Central question: are there patterns in the data?</a:t>
            </a:r>
          </a:p>
          <a:p>
            <a:endParaRPr lang="en-US" sz="2000" dirty="0"/>
          </a:p>
          <a:p>
            <a:r>
              <a:rPr lang="en-US" sz="2000" dirty="0"/>
              <a:t>Standard methodology: human coding of the data (via CQR, etc.)</a:t>
            </a:r>
          </a:p>
          <a:p>
            <a:pPr lvl="1"/>
            <a:r>
              <a:rPr lang="en-US" sz="1800" dirty="0"/>
              <a:t>Slow – 6 months!</a:t>
            </a:r>
          </a:p>
          <a:p>
            <a:pPr lvl="1"/>
            <a:endParaRPr lang="en-US" sz="1800" dirty="0"/>
          </a:p>
          <a:p>
            <a:r>
              <a:rPr lang="en-US" sz="2000" dirty="0"/>
              <a:t>AI methodology: combination of </a:t>
            </a:r>
            <a:r>
              <a:rPr lang="en-US" sz="2000" b="1" dirty="0">
                <a:solidFill>
                  <a:srgbClr val="0070C0"/>
                </a:solidFill>
              </a:rPr>
              <a:t>language models </a:t>
            </a:r>
            <a:r>
              <a:rPr lang="en-US" sz="2000" dirty="0"/>
              <a:t>and </a:t>
            </a:r>
            <a:r>
              <a:rPr lang="en-US" sz="2000" b="1" dirty="0">
                <a:solidFill>
                  <a:srgbClr val="0070C0"/>
                </a:solidFill>
              </a:rPr>
              <a:t>embeddings</a:t>
            </a:r>
          </a:p>
        </p:txBody>
      </p:sp>
    </p:spTree>
    <p:extLst>
      <p:ext uri="{BB962C8B-B14F-4D97-AF65-F5344CB8AC3E}">
        <p14:creationId xmlns:p14="http://schemas.microsoft.com/office/powerpoint/2010/main" val="46346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5F268-F09F-C414-B2C1-3A98679603C2}"/>
              </a:ext>
            </a:extLst>
          </p:cNvPr>
          <p:cNvSpPr>
            <a:spLocks noGrp="1"/>
          </p:cNvSpPr>
          <p:nvPr>
            <p:ph type="title"/>
          </p:nvPr>
        </p:nvSpPr>
        <p:spPr/>
        <p:txBody>
          <a:bodyPr/>
          <a:lstStyle/>
          <a:p>
            <a:r>
              <a:rPr lang="en-US" dirty="0"/>
              <a:t>How to analyze unstructured text? </a:t>
            </a:r>
          </a:p>
        </p:txBody>
      </p:sp>
      <p:sp>
        <p:nvSpPr>
          <p:cNvPr id="3" name="Content Placeholder 2">
            <a:extLst>
              <a:ext uri="{FF2B5EF4-FFF2-40B4-BE49-F238E27FC236}">
                <a16:creationId xmlns:a16="http://schemas.microsoft.com/office/drawing/2014/main" id="{BEBF9C78-E983-9365-CCBB-F65424A6B851}"/>
              </a:ext>
            </a:extLst>
          </p:cNvPr>
          <p:cNvSpPr>
            <a:spLocks noGrp="1"/>
          </p:cNvSpPr>
          <p:nvPr>
            <p:ph idx="1"/>
          </p:nvPr>
        </p:nvSpPr>
        <p:spPr>
          <a:xfrm>
            <a:off x="838200" y="1825624"/>
            <a:ext cx="10515600" cy="3030581"/>
          </a:xfrm>
        </p:spPr>
        <p:txBody>
          <a:bodyPr>
            <a:normAutofit/>
          </a:bodyPr>
          <a:lstStyle/>
          <a:p>
            <a:pPr marL="0" indent="0">
              <a:lnSpc>
                <a:spcPct val="120000"/>
              </a:lnSpc>
              <a:buNone/>
            </a:pPr>
            <a:r>
              <a:rPr lang="en-US" sz="1800" dirty="0"/>
              <a:t>..[Daughter] is very quiet and obedient, and she doesn’t get a lot of attention in a group setting, and I think she got overlooked. So, when she went to first grade, and she had to have an aide they would take her to the back of the room and work with her on her alphabet things and so, she was a little bit behind in first grade, she had to catch up in maybe half of first grade, but she learned to read just fine and once she read, she was very good at it. She is an excellent reader, of course this is one of my kids I read to voraciously, and she got read to as a baby and a child a lot, so maybe that helped, I don’t know, but she is a good reader, good reading comprehension. She doesn’t struggle with that at all and didn’t ever. I mean, once she got into probably fifth or sixth grade, I had nothing to do with her academic, she just ran her own life and did everything and did really well.</a:t>
            </a:r>
          </a:p>
        </p:txBody>
      </p:sp>
    </p:spTree>
    <p:extLst>
      <p:ext uri="{BB962C8B-B14F-4D97-AF65-F5344CB8AC3E}">
        <p14:creationId xmlns:p14="http://schemas.microsoft.com/office/powerpoint/2010/main" val="1963525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5F268-F09F-C414-B2C1-3A98679603C2}"/>
              </a:ext>
            </a:extLst>
          </p:cNvPr>
          <p:cNvSpPr>
            <a:spLocks noGrp="1"/>
          </p:cNvSpPr>
          <p:nvPr>
            <p:ph type="title"/>
          </p:nvPr>
        </p:nvSpPr>
        <p:spPr/>
        <p:txBody>
          <a:bodyPr/>
          <a:lstStyle/>
          <a:p>
            <a:r>
              <a:rPr lang="en-US" dirty="0"/>
              <a:t>Use </a:t>
            </a:r>
            <a:r>
              <a:rPr lang="en-US" dirty="0" err="1"/>
              <a:t>Llm</a:t>
            </a:r>
            <a:r>
              <a:rPr lang="en-US" dirty="0"/>
              <a:t> to extract concrete observations</a:t>
            </a:r>
          </a:p>
        </p:txBody>
      </p:sp>
      <p:sp>
        <p:nvSpPr>
          <p:cNvPr id="3" name="Content Placeholder 2">
            <a:extLst>
              <a:ext uri="{FF2B5EF4-FFF2-40B4-BE49-F238E27FC236}">
                <a16:creationId xmlns:a16="http://schemas.microsoft.com/office/drawing/2014/main" id="{BEBF9C78-E983-9365-CCBB-F65424A6B851}"/>
              </a:ext>
            </a:extLst>
          </p:cNvPr>
          <p:cNvSpPr>
            <a:spLocks noGrp="1"/>
          </p:cNvSpPr>
          <p:nvPr>
            <p:ph idx="1"/>
          </p:nvPr>
        </p:nvSpPr>
        <p:spPr>
          <a:xfrm>
            <a:off x="838200" y="2043455"/>
            <a:ext cx="10515600" cy="2771090"/>
          </a:xfrm>
        </p:spPr>
        <p:txBody>
          <a:bodyPr>
            <a:normAutofit/>
          </a:bodyPr>
          <a:lstStyle/>
          <a:p>
            <a:pPr marL="0" indent="0">
              <a:lnSpc>
                <a:spcPct val="120000"/>
              </a:lnSpc>
              <a:buNone/>
            </a:pPr>
            <a:r>
              <a:rPr lang="en-US" dirty="0"/>
              <a:t>..[Daughter] </a:t>
            </a:r>
            <a:r>
              <a:rPr lang="en-US" dirty="0">
                <a:highlight>
                  <a:srgbClr val="FFFF00"/>
                </a:highlight>
              </a:rPr>
              <a:t>is very quiet and obedient, </a:t>
            </a:r>
            <a:r>
              <a:rPr lang="en-US" dirty="0"/>
              <a:t>and she </a:t>
            </a:r>
            <a:r>
              <a:rPr lang="en-US" dirty="0">
                <a:highlight>
                  <a:srgbClr val="FFFF00"/>
                </a:highlight>
              </a:rPr>
              <a:t>doesn’t get a lot of attention </a:t>
            </a:r>
            <a:r>
              <a:rPr lang="en-US" dirty="0"/>
              <a:t>in a group setting, and I think </a:t>
            </a:r>
            <a:r>
              <a:rPr lang="en-US" dirty="0">
                <a:highlight>
                  <a:srgbClr val="FFFF00"/>
                </a:highlight>
              </a:rPr>
              <a:t>she got overlooked</a:t>
            </a:r>
            <a:r>
              <a:rPr lang="en-US" dirty="0"/>
              <a:t>. So, when she went to first grade, and she had to have an aide they would take her to the back of the room and work with her on her alphabet things and so, she was a little bit behind in first grade, she had to catch up in maybe half of first grade, but she learned to read just fine and once she read, </a:t>
            </a:r>
            <a:r>
              <a:rPr lang="en-US" dirty="0">
                <a:highlight>
                  <a:srgbClr val="FFFF00"/>
                </a:highlight>
              </a:rPr>
              <a:t>she was very good at it</a:t>
            </a:r>
            <a:r>
              <a:rPr lang="en-US" dirty="0"/>
              <a:t>. </a:t>
            </a:r>
            <a:r>
              <a:rPr lang="en-US" dirty="0">
                <a:highlight>
                  <a:srgbClr val="FFFF00"/>
                </a:highlight>
              </a:rPr>
              <a:t>She is an excellent reader</a:t>
            </a:r>
            <a:r>
              <a:rPr lang="en-US" dirty="0"/>
              <a:t>, of course this is one of my kids I read to voraciously, and she got read to as a baby and a child a lot, so maybe that helped, I don’t know, but she is a </a:t>
            </a:r>
            <a:r>
              <a:rPr lang="en-US" dirty="0">
                <a:highlight>
                  <a:srgbClr val="FFFF00"/>
                </a:highlight>
              </a:rPr>
              <a:t>good reader</a:t>
            </a:r>
            <a:r>
              <a:rPr lang="en-US" dirty="0"/>
              <a:t>, </a:t>
            </a:r>
            <a:r>
              <a:rPr lang="en-US" dirty="0">
                <a:highlight>
                  <a:srgbClr val="FFFF00"/>
                </a:highlight>
              </a:rPr>
              <a:t>good reading comprehension</a:t>
            </a:r>
            <a:r>
              <a:rPr lang="en-US" dirty="0"/>
              <a:t>. She doesn’t struggle with that at all and didn’t ever. I mean, once she got into probably fifth or sixth grade, I had nothing to do with her academic, she just ran her own life and did everything and did really well.</a:t>
            </a:r>
          </a:p>
        </p:txBody>
      </p:sp>
      <p:sp>
        <p:nvSpPr>
          <p:cNvPr id="4" name="TextBox 3">
            <a:extLst>
              <a:ext uri="{FF2B5EF4-FFF2-40B4-BE49-F238E27FC236}">
                <a16:creationId xmlns:a16="http://schemas.microsoft.com/office/drawing/2014/main" id="{F12DDD38-AD80-8C87-EEAC-55D3931F5A1E}"/>
              </a:ext>
            </a:extLst>
          </p:cNvPr>
          <p:cNvSpPr txBox="1"/>
          <p:nvPr/>
        </p:nvSpPr>
        <p:spPr>
          <a:xfrm>
            <a:off x="953732" y="5407743"/>
            <a:ext cx="7649497" cy="369332"/>
          </a:xfrm>
          <a:prstGeom prst="rect">
            <a:avLst/>
          </a:prstGeom>
          <a:noFill/>
        </p:spPr>
        <p:txBody>
          <a:bodyPr wrap="square" rtlCol="0">
            <a:spAutoFit/>
          </a:bodyPr>
          <a:lstStyle/>
          <a:p>
            <a:r>
              <a:rPr lang="en-US" b="1" dirty="0">
                <a:solidFill>
                  <a:schemeClr val="accent2"/>
                </a:solidFill>
              </a:rPr>
              <a:t>What prompt would you use to extract this information?</a:t>
            </a:r>
          </a:p>
        </p:txBody>
      </p:sp>
    </p:spTree>
    <p:extLst>
      <p:ext uri="{BB962C8B-B14F-4D97-AF65-F5344CB8AC3E}">
        <p14:creationId xmlns:p14="http://schemas.microsoft.com/office/powerpoint/2010/main" val="48499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EE8D57A-D59C-6928-D2DB-9290786C3739}"/>
              </a:ext>
            </a:extLst>
          </p:cNvPr>
          <p:cNvSpPr txBox="1"/>
          <p:nvPr/>
        </p:nvSpPr>
        <p:spPr>
          <a:xfrm>
            <a:off x="504968" y="633247"/>
            <a:ext cx="11177516" cy="5570756"/>
          </a:xfrm>
          <a:prstGeom prst="rect">
            <a:avLst/>
          </a:prstGeom>
          <a:noFill/>
        </p:spPr>
        <p:txBody>
          <a:bodyPr wrap="square">
            <a:spAutoFit/>
          </a:bodyPr>
          <a:lstStyle/>
          <a:p>
            <a:r>
              <a:rPr lang="en-US" sz="2000" dirty="0">
                <a:latin typeface="+mj-lt"/>
                <a:cs typeface="WeblySleek UI Light" panose="020B0502040204020203" pitchFamily="34" charset="0"/>
              </a:rPr>
              <a:t>Here is the Prompt that the researchers used:</a:t>
            </a:r>
          </a:p>
          <a:p>
            <a:endParaRPr lang="en-US" sz="1400" dirty="0">
              <a:latin typeface="Andale Mono" panose="020B0509000000000004" pitchFamily="49" charset="0"/>
              <a:cs typeface="WeblySleek UI Light" panose="020B0502040204020203" pitchFamily="34" charset="0"/>
            </a:endParaRPr>
          </a:p>
          <a:p>
            <a:r>
              <a:rPr lang="en-US" sz="1400" dirty="0">
                <a:latin typeface="Andale Mono" panose="020B0509000000000004" pitchFamily="49" charset="0"/>
                <a:cs typeface="WeblySleek UI Light" panose="020B0502040204020203" pitchFamily="34" charset="0"/>
              </a:rPr>
              <a:t>The following paragraphs were taken from interviews with parents of autistic daughters. Examine the paragraphs and summarize any concrete observations that the parent made about the child. List each observation on a separate line. If the paragraph doesn't contain a concrete observation, or is "small talk", then respond with "none". Be as specific as possible. Do not use general phrases like "Autistic Challenges" or "Parental Observations". Analyze the paragraphs and summarize concrete observations, or say "none":</a:t>
            </a:r>
          </a:p>
          <a:p>
            <a:endParaRPr lang="en-US" sz="1400" dirty="0">
              <a:latin typeface="Andale Mono" panose="020B0509000000000004" pitchFamily="49" charset="0"/>
              <a:cs typeface="WeblySleek UI Light" panose="020B0502040204020203" pitchFamily="34" charset="0"/>
            </a:endParaRPr>
          </a:p>
          <a:p>
            <a:r>
              <a:rPr lang="en-US" sz="1400" dirty="0">
                <a:latin typeface="Andale Mono" panose="020B0509000000000004" pitchFamily="49" charset="0"/>
                <a:cs typeface="WeblySleek UI Light" panose="020B0502040204020203" pitchFamily="34" charset="0"/>
              </a:rPr>
              <a:t>Paragraph: Okay, well don’t share it with the world, okay? I am not a Facebook person.</a:t>
            </a:r>
          </a:p>
          <a:p>
            <a:r>
              <a:rPr lang="en-US" sz="1400" dirty="0">
                <a:latin typeface="Andale Mono" panose="020B0509000000000004" pitchFamily="49" charset="0"/>
                <a:cs typeface="WeblySleek UI Light" panose="020B0502040204020203" pitchFamily="34" charset="0"/>
              </a:rPr>
              <a:t>Concrete observation: none</a:t>
            </a:r>
          </a:p>
          <a:p>
            <a:endParaRPr lang="en-US" sz="1400" dirty="0">
              <a:latin typeface="Andale Mono" panose="020B0509000000000004" pitchFamily="49" charset="0"/>
              <a:cs typeface="WeblySleek UI Light" panose="020B0502040204020203" pitchFamily="34" charset="0"/>
            </a:endParaRPr>
          </a:p>
          <a:p>
            <a:r>
              <a:rPr lang="en-US" sz="1400" dirty="0">
                <a:latin typeface="Andale Mono" panose="020B0509000000000004" pitchFamily="49" charset="0"/>
                <a:cs typeface="WeblySleek UI Light" panose="020B0502040204020203" pitchFamily="34" charset="0"/>
              </a:rPr>
              <a:t>Paragraph: but she, she’s a real talker, I mean, she loves to talk and a very social person and… once she learned she was, oh, always opens her mouth. I mean, if she’s autistic, she’s not wrapped up in herself. She’s you know, looking to other people to associate with them, and socialize. She, she loves people. But—</a:t>
            </a:r>
          </a:p>
          <a:p>
            <a:r>
              <a:rPr lang="en-US" sz="1400" dirty="0">
                <a:latin typeface="Andale Mono" panose="020B0509000000000004" pitchFamily="49" charset="0"/>
                <a:cs typeface="WeblySleek UI Light" panose="020B0502040204020203" pitchFamily="34" charset="0"/>
              </a:rPr>
              <a:t>Concrete observation: loves to talk</a:t>
            </a:r>
          </a:p>
          <a:p>
            <a:r>
              <a:rPr lang="en-US" sz="1400" dirty="0">
                <a:latin typeface="Andale Mono" panose="020B0509000000000004" pitchFamily="49" charset="0"/>
                <a:cs typeface="WeblySleek UI Light" panose="020B0502040204020203" pitchFamily="34" charset="0"/>
              </a:rPr>
              <a:t>Concrete observation: is a very social person</a:t>
            </a:r>
          </a:p>
          <a:p>
            <a:r>
              <a:rPr lang="en-US" sz="1400" dirty="0">
                <a:latin typeface="Andale Mono" panose="020B0509000000000004" pitchFamily="49" charset="0"/>
                <a:cs typeface="WeblySleek UI Light" panose="020B0502040204020203" pitchFamily="34" charset="0"/>
              </a:rPr>
              <a:t>Concrete observation: is not wrapped up in herself</a:t>
            </a:r>
          </a:p>
          <a:p>
            <a:r>
              <a:rPr lang="en-US" sz="1400" dirty="0">
                <a:latin typeface="Andale Mono" panose="020B0509000000000004" pitchFamily="49" charset="0"/>
                <a:cs typeface="WeblySleek UI Light" panose="020B0502040204020203" pitchFamily="34" charset="0"/>
              </a:rPr>
              <a:t>Concrete observation: looks to other people to associate with them </a:t>
            </a:r>
          </a:p>
          <a:p>
            <a:r>
              <a:rPr lang="en-US" sz="1400" dirty="0">
                <a:latin typeface="Andale Mono" panose="020B0509000000000004" pitchFamily="49" charset="0"/>
                <a:cs typeface="WeblySleek UI Light" panose="020B0502040204020203" pitchFamily="34" charset="0"/>
              </a:rPr>
              <a:t>Concrete observation: loves people</a:t>
            </a:r>
          </a:p>
          <a:p>
            <a:endParaRPr lang="en-US" sz="1400" dirty="0">
              <a:latin typeface="Andale Mono" panose="020B0509000000000004" pitchFamily="49" charset="0"/>
              <a:cs typeface="WeblySleek UI Light" panose="020B0502040204020203" pitchFamily="34" charset="0"/>
            </a:endParaRPr>
          </a:p>
          <a:p>
            <a:r>
              <a:rPr lang="en-US" sz="1400" dirty="0">
                <a:latin typeface="Andale Mono" panose="020B0509000000000004" pitchFamily="49" charset="0"/>
                <a:cs typeface="WeblySleek UI Light" panose="020B0502040204020203" pitchFamily="34" charset="0"/>
              </a:rPr>
              <a:t>Paragraph: </a:t>
            </a:r>
            <a:r>
              <a:rPr lang="en-US" sz="1400" dirty="0">
                <a:highlight>
                  <a:srgbClr val="FFFF00"/>
                </a:highlight>
                <a:latin typeface="Andale Mono" panose="020B0509000000000004" pitchFamily="49" charset="0"/>
                <a:cs typeface="WeblySleek UI Light" panose="020B0502040204020203" pitchFamily="34" charset="0"/>
              </a:rPr>
              <a:t>But coordination has been, you know, she’s lacked coordination, you know like sports, and things like that, large motor skills, yeah.</a:t>
            </a:r>
          </a:p>
          <a:p>
            <a:r>
              <a:rPr lang="en-US" sz="1400" dirty="0">
                <a:latin typeface="Andale Mono" panose="020B0509000000000004" pitchFamily="49" charset="0"/>
                <a:cs typeface="WeblySleek UI Light" panose="020B0502040204020203" pitchFamily="34" charset="0"/>
              </a:rPr>
              <a:t>Concrete observation:</a:t>
            </a:r>
          </a:p>
        </p:txBody>
      </p:sp>
    </p:spTree>
    <p:extLst>
      <p:ext uri="{BB962C8B-B14F-4D97-AF65-F5344CB8AC3E}">
        <p14:creationId xmlns:p14="http://schemas.microsoft.com/office/powerpoint/2010/main" val="88885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B496A0E-85CA-E675-F25D-89A60526F3CF}"/>
              </a:ext>
            </a:extLst>
          </p:cNvPr>
          <p:cNvSpPr txBox="1"/>
          <p:nvPr/>
        </p:nvSpPr>
        <p:spPr>
          <a:xfrm>
            <a:off x="4320070" y="1459512"/>
            <a:ext cx="7547211" cy="4996715"/>
          </a:xfrm>
          <a:prstGeom prst="rect">
            <a:avLst/>
          </a:prstGeom>
          <a:effectLst>
            <a:outerShdw blurRad="254000" dist="1270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endParaRPr lang="en-US" sz="2800" dirty="0">
              <a:latin typeface="WeblySleek UI Light" panose="020B0502040204020203" pitchFamily="34" charset="0"/>
              <a:cs typeface="WeblySleek UI Light" panose="020B0502040204020203" pitchFamily="34" charset="0"/>
            </a:endParaRPr>
          </a:p>
        </p:txBody>
      </p:sp>
      <p:sp>
        <p:nvSpPr>
          <p:cNvPr id="5" name="TextBox 4">
            <a:extLst>
              <a:ext uri="{FF2B5EF4-FFF2-40B4-BE49-F238E27FC236}">
                <a16:creationId xmlns:a16="http://schemas.microsoft.com/office/drawing/2014/main" id="{1C28390A-FF02-6D90-FBD9-95AA45301FA1}"/>
              </a:ext>
            </a:extLst>
          </p:cNvPr>
          <p:cNvSpPr txBox="1"/>
          <p:nvPr/>
        </p:nvSpPr>
        <p:spPr>
          <a:xfrm>
            <a:off x="4579378" y="1645051"/>
            <a:ext cx="7019498" cy="4154984"/>
          </a:xfrm>
          <a:prstGeom prst="rect">
            <a:avLst/>
          </a:prstGeom>
          <a:noFill/>
        </p:spPr>
        <p:txBody>
          <a:bodyPr wrap="square">
            <a:spAutoFit/>
          </a:bodyPr>
          <a:lstStyle/>
          <a:p>
            <a:r>
              <a:rPr lang="en-US" sz="1200" dirty="0">
                <a:latin typeface="Andale Mono" panose="020B0509000000000004" pitchFamily="49" charset="0"/>
              </a:rPr>
              <a:t>,</a:t>
            </a:r>
            <a:r>
              <a:rPr lang="en-US" sz="1200" dirty="0" err="1">
                <a:latin typeface="Andale Mono" panose="020B0509000000000004" pitchFamily="49" charset="0"/>
              </a:rPr>
              <a:t>filename,paragraph_number,concrete_observation</a:t>
            </a:r>
            <a:endParaRPr lang="en-US" sz="1200" dirty="0">
              <a:latin typeface="Andale Mono" panose="020B0509000000000004" pitchFamily="49" charset="0"/>
            </a:endParaRPr>
          </a:p>
          <a:p>
            <a:r>
              <a:rPr lang="en-US" sz="1200" dirty="0">
                <a:latin typeface="Andale Mono" panose="020B0509000000000004" pitchFamily="49" charset="0"/>
              </a:rPr>
              <a:t>0,interview222-282.json,2,had the cord wrapped around her neck at birth</a:t>
            </a:r>
          </a:p>
          <a:p>
            <a:r>
              <a:rPr lang="en-US" sz="1200" dirty="0">
                <a:latin typeface="Andale Mono" panose="020B0509000000000004" pitchFamily="49" charset="0"/>
              </a:rPr>
              <a:t>1,interview222-282.json,2,was slower learning to talk </a:t>
            </a:r>
          </a:p>
          <a:p>
            <a:r>
              <a:rPr lang="en-US" sz="1200" dirty="0">
                <a:latin typeface="Andale Mono" panose="020B0509000000000004" pitchFamily="49" charset="0"/>
              </a:rPr>
              <a:t>2,interview222-282.json,2,was slower learning to walk </a:t>
            </a:r>
          </a:p>
          <a:p>
            <a:r>
              <a:rPr lang="en-US" sz="1200" dirty="0">
                <a:latin typeface="Andale Mono" panose="020B0509000000000004" pitchFamily="49" charset="0"/>
              </a:rPr>
              <a:t>3,interview222-282.json,3,didn't crawl as a baby </a:t>
            </a:r>
          </a:p>
          <a:p>
            <a:r>
              <a:rPr lang="en-US" sz="1200" dirty="0">
                <a:latin typeface="Andale Mono" panose="020B0509000000000004" pitchFamily="49" charset="0"/>
              </a:rPr>
              <a:t>4,interview222-282.json,3,walked without crawling first </a:t>
            </a:r>
          </a:p>
          <a:p>
            <a:r>
              <a:rPr lang="en-US" sz="1200" dirty="0">
                <a:latin typeface="Andale Mono" panose="020B0509000000000004" pitchFamily="49" charset="0"/>
              </a:rPr>
              <a:t>5,interview222-282.json,3,resisted attempts to learn how to crawl </a:t>
            </a:r>
          </a:p>
          <a:p>
            <a:r>
              <a:rPr lang="en-US" sz="1200" dirty="0">
                <a:latin typeface="Andale Mono" panose="020B0509000000000004" pitchFamily="49" charset="0"/>
              </a:rPr>
              <a:t>6,interview222-282.json,3,was taken to a facility for children not developing properly </a:t>
            </a:r>
          </a:p>
          <a:p>
            <a:r>
              <a:rPr lang="en-US" sz="1200" dirty="0">
                <a:latin typeface="Andale Mono" panose="020B0509000000000004" pitchFamily="49" charset="0"/>
              </a:rPr>
              <a:t>7,interview222-282.json,4,attended speech therapy </a:t>
            </a:r>
          </a:p>
          <a:p>
            <a:r>
              <a:rPr lang="en-US" sz="1200" dirty="0">
                <a:latin typeface="Andale Mono" panose="020B0509000000000004" pitchFamily="49" charset="0"/>
              </a:rPr>
              <a:t>8,interview222-282.json,4,doesn't stop talking </a:t>
            </a:r>
          </a:p>
          <a:p>
            <a:r>
              <a:rPr lang="en-US" sz="1200" dirty="0">
                <a:latin typeface="Andale Mono" panose="020B0509000000000004" pitchFamily="49" charset="0"/>
              </a:rPr>
              <a:t>9,interview222-282.json,5,loves to talk </a:t>
            </a:r>
          </a:p>
          <a:p>
            <a:r>
              <a:rPr lang="en-US" sz="1200" dirty="0">
                <a:latin typeface="Andale Mono" panose="020B0509000000000004" pitchFamily="49" charset="0"/>
              </a:rPr>
              <a:t>10,interview222-282.json,5,is a very social person </a:t>
            </a:r>
          </a:p>
          <a:p>
            <a:r>
              <a:rPr lang="en-US" sz="1200" dirty="0">
                <a:latin typeface="Andale Mono" panose="020B0509000000000004" pitchFamily="49" charset="0"/>
              </a:rPr>
              <a:t>11,interview222-282.json,5,is not wrapped up in herself </a:t>
            </a:r>
          </a:p>
          <a:p>
            <a:r>
              <a:rPr lang="en-US" sz="1200" dirty="0">
                <a:latin typeface="Andale Mono" panose="020B0509000000000004" pitchFamily="49" charset="0"/>
              </a:rPr>
              <a:t>12,interview222-282.json,5,looks to other people to associate with them </a:t>
            </a:r>
          </a:p>
          <a:p>
            <a:r>
              <a:rPr lang="en-US" sz="1200" dirty="0">
                <a:latin typeface="Andale Mono" panose="020B0509000000000004" pitchFamily="49" charset="0"/>
              </a:rPr>
              <a:t>13,interview222-282.json,5,loves people </a:t>
            </a:r>
          </a:p>
          <a:p>
            <a:r>
              <a:rPr lang="en-US" sz="1200" dirty="0">
                <a:latin typeface="Andale Mono" panose="020B0509000000000004" pitchFamily="49" charset="0"/>
              </a:rPr>
              <a:t>14,interview222-282.json,7,started walking at fourteen months </a:t>
            </a:r>
          </a:p>
          <a:p>
            <a:r>
              <a:rPr lang="en-US" sz="1200" dirty="0">
                <a:latin typeface="Andale Mono" panose="020B0509000000000004" pitchFamily="49" charset="0"/>
              </a:rPr>
              <a:t>15,interview222-282.json,7,fine motor skills were slower to develop</a:t>
            </a:r>
          </a:p>
          <a:p>
            <a:r>
              <a:rPr lang="en-US" sz="1200" dirty="0">
                <a:latin typeface="Andale Mono" panose="020B0509000000000004" pitchFamily="49" charset="0"/>
              </a:rPr>
              <a:t>16,interview222-282.json,7,taught herself how to play the piano</a:t>
            </a:r>
          </a:p>
          <a:p>
            <a:r>
              <a:rPr lang="en-US" sz="1200" dirty="0">
                <a:latin typeface="Andale Mono" panose="020B0509000000000004" pitchFamily="49" charset="0"/>
              </a:rPr>
              <a:t>17,interview222-282.json,8,is a very fast typist</a:t>
            </a:r>
          </a:p>
          <a:p>
            <a:r>
              <a:rPr lang="en-US" sz="1200" dirty="0">
                <a:latin typeface="Andale Mono" panose="020B0509000000000004" pitchFamily="49" charset="0"/>
              </a:rPr>
              <a:t>18,interview222-282.json,9,lacks coordination</a:t>
            </a:r>
          </a:p>
          <a:p>
            <a:r>
              <a:rPr lang="en-US" sz="1200" dirty="0">
                <a:latin typeface="Andale Mono" panose="020B0509000000000004" pitchFamily="49" charset="0"/>
              </a:rPr>
              <a:t>...</a:t>
            </a:r>
          </a:p>
        </p:txBody>
      </p:sp>
      <p:sp>
        <p:nvSpPr>
          <p:cNvPr id="6" name="Title 1">
            <a:extLst>
              <a:ext uri="{FF2B5EF4-FFF2-40B4-BE49-F238E27FC236}">
                <a16:creationId xmlns:a16="http://schemas.microsoft.com/office/drawing/2014/main" id="{06448C5B-B6D0-E629-118B-6FCA748E12B3}"/>
              </a:ext>
            </a:extLst>
          </p:cNvPr>
          <p:cNvSpPr>
            <a:spLocks noGrp="1"/>
          </p:cNvSpPr>
          <p:nvPr>
            <p:ph type="title"/>
          </p:nvPr>
        </p:nvSpPr>
        <p:spPr>
          <a:xfrm>
            <a:off x="455141" y="675459"/>
            <a:ext cx="5204254" cy="584930"/>
          </a:xfrm>
        </p:spPr>
        <p:txBody>
          <a:bodyPr>
            <a:normAutofit/>
          </a:bodyPr>
          <a:lstStyle/>
          <a:p>
            <a:r>
              <a:rPr lang="en-US" dirty="0"/>
              <a:t>Works surprisingly well!</a:t>
            </a:r>
          </a:p>
        </p:txBody>
      </p:sp>
      <p:sp>
        <p:nvSpPr>
          <p:cNvPr id="7" name="Content Placeholder 2">
            <a:extLst>
              <a:ext uri="{FF2B5EF4-FFF2-40B4-BE49-F238E27FC236}">
                <a16:creationId xmlns:a16="http://schemas.microsoft.com/office/drawing/2014/main" id="{A26B6C1B-A1D6-4EA0-A2D0-2B902DAD4258}"/>
              </a:ext>
            </a:extLst>
          </p:cNvPr>
          <p:cNvSpPr>
            <a:spLocks noGrp="1"/>
          </p:cNvSpPr>
          <p:nvPr>
            <p:ph idx="1"/>
          </p:nvPr>
        </p:nvSpPr>
        <p:spPr>
          <a:xfrm>
            <a:off x="615778" y="1690688"/>
            <a:ext cx="3435887" cy="4351338"/>
          </a:xfrm>
        </p:spPr>
        <p:txBody>
          <a:bodyPr>
            <a:normAutofit/>
          </a:bodyPr>
          <a:lstStyle/>
          <a:p>
            <a:r>
              <a:rPr lang="en-US" sz="2000" dirty="0"/>
              <a:t>2,535 observations</a:t>
            </a:r>
          </a:p>
          <a:p>
            <a:r>
              <a:rPr lang="en-US" sz="2000" dirty="0"/>
              <a:t>Nicely tagged with interview, paragraph #</a:t>
            </a:r>
          </a:p>
          <a:p>
            <a:endParaRPr lang="en-US" sz="2000" dirty="0"/>
          </a:p>
          <a:p>
            <a:r>
              <a:rPr lang="en-US" sz="2000" dirty="0"/>
              <a:t>… but now what?</a:t>
            </a:r>
          </a:p>
          <a:p>
            <a:endParaRPr lang="en-US" sz="2000" dirty="0"/>
          </a:p>
          <a:p>
            <a:r>
              <a:rPr lang="en-US" sz="2000" dirty="0"/>
              <a:t>We’d really like to somehow cluster these…</a:t>
            </a:r>
          </a:p>
        </p:txBody>
      </p:sp>
    </p:spTree>
    <p:extLst>
      <p:ext uri="{BB962C8B-B14F-4D97-AF65-F5344CB8AC3E}">
        <p14:creationId xmlns:p14="http://schemas.microsoft.com/office/powerpoint/2010/main" val="214870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p:bldP spid="7"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4D0383-DECD-C7E0-27A5-D67B5922801E}"/>
              </a:ext>
            </a:extLst>
          </p:cNvPr>
          <p:cNvPicPr>
            <a:picLocks noChangeAspect="1"/>
          </p:cNvPicPr>
          <p:nvPr/>
        </p:nvPicPr>
        <p:blipFill>
          <a:blip r:embed="rId2"/>
          <a:stretch>
            <a:fillRect/>
          </a:stretch>
        </p:blipFill>
        <p:spPr>
          <a:xfrm>
            <a:off x="637176" y="1983664"/>
            <a:ext cx="5458824" cy="3693804"/>
          </a:xfrm>
          <a:prstGeom prst="rect">
            <a:avLst/>
          </a:prstGeom>
        </p:spPr>
      </p:pic>
      <p:pic>
        <p:nvPicPr>
          <p:cNvPr id="7170" name="Picture 2" descr="Visualizing the data matrix - Highly comparative time-series analysis using  hcts">
            <a:extLst>
              <a:ext uri="{FF2B5EF4-FFF2-40B4-BE49-F238E27FC236}">
                <a16:creationId xmlns:a16="http://schemas.microsoft.com/office/drawing/2014/main" id="{A9E2212D-8CD0-1DD1-0D8E-7D5C1E0DE1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268" t="4220" r="34211" b="6345"/>
          <a:stretch/>
        </p:blipFill>
        <p:spPr bwMode="auto">
          <a:xfrm>
            <a:off x="6863952" y="1983664"/>
            <a:ext cx="4690872" cy="34354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Down Arrow 4">
            <a:extLst>
              <a:ext uri="{FF2B5EF4-FFF2-40B4-BE49-F238E27FC236}">
                <a16:creationId xmlns:a16="http://schemas.microsoft.com/office/drawing/2014/main" id="{B62F0411-A0F7-6255-8F25-F37211E987DF}"/>
              </a:ext>
            </a:extLst>
          </p:cNvPr>
          <p:cNvSpPr/>
          <p:nvPr/>
        </p:nvSpPr>
        <p:spPr>
          <a:xfrm rot="16200000">
            <a:off x="5878074" y="2816518"/>
            <a:ext cx="928048" cy="202809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881BDA9-4096-BD26-4A39-90617382BD5C}"/>
              </a:ext>
            </a:extLst>
          </p:cNvPr>
          <p:cNvSpPr txBox="1">
            <a:spLocks/>
          </p:cNvSpPr>
          <p:nvPr/>
        </p:nvSpPr>
        <p:spPr>
          <a:xfrm>
            <a:off x="893928" y="859182"/>
            <a:ext cx="10515600" cy="928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0070C0"/>
                </a:solidFill>
                <a:latin typeface="WeblySleek UI Light" panose="020B0502040204020203" pitchFamily="34" charset="0"/>
                <a:ea typeface="+mj-ea"/>
                <a:cs typeface="WeblySleek UI Light" panose="020B0502040204020203" pitchFamily="34" charset="0"/>
              </a:defRPr>
            </a:lvl1pPr>
          </a:lstStyle>
          <a:p>
            <a:pPr algn="ctr">
              <a:lnSpc>
                <a:spcPct val="150000"/>
              </a:lnSpc>
            </a:pPr>
            <a:r>
              <a:rPr lang="en-US" sz="3200" b="0" dirty="0">
                <a:solidFill>
                  <a:schemeClr val="tx1"/>
                </a:solidFill>
                <a:latin typeface="+mj-lt"/>
              </a:rPr>
              <a:t>Run each observation through an embedder</a:t>
            </a:r>
          </a:p>
        </p:txBody>
      </p:sp>
    </p:spTree>
    <p:extLst>
      <p:ext uri="{BB962C8B-B14F-4D97-AF65-F5344CB8AC3E}">
        <p14:creationId xmlns:p14="http://schemas.microsoft.com/office/powerpoint/2010/main" val="27701100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CAC94F-0665-87D4-22FC-F66A9C559478}"/>
              </a:ext>
            </a:extLst>
          </p:cNvPr>
          <p:cNvPicPr>
            <a:picLocks noChangeAspect="1"/>
          </p:cNvPicPr>
          <p:nvPr/>
        </p:nvPicPr>
        <p:blipFill>
          <a:blip r:embed="rId2"/>
          <a:stretch>
            <a:fillRect/>
          </a:stretch>
        </p:blipFill>
        <p:spPr>
          <a:xfrm>
            <a:off x="2209800" y="526968"/>
            <a:ext cx="7772400" cy="5804064"/>
          </a:xfrm>
          <a:prstGeom prst="rect">
            <a:avLst/>
          </a:prstGeom>
        </p:spPr>
      </p:pic>
      <p:sp>
        <p:nvSpPr>
          <p:cNvPr id="8" name="Title 1">
            <a:extLst>
              <a:ext uri="{FF2B5EF4-FFF2-40B4-BE49-F238E27FC236}">
                <a16:creationId xmlns:a16="http://schemas.microsoft.com/office/drawing/2014/main" id="{11998276-63D6-7C80-5491-898C0FB37176}"/>
              </a:ext>
            </a:extLst>
          </p:cNvPr>
          <p:cNvSpPr txBox="1">
            <a:spLocks/>
          </p:cNvSpPr>
          <p:nvPr/>
        </p:nvSpPr>
        <p:spPr>
          <a:xfrm>
            <a:off x="2251939" y="589605"/>
            <a:ext cx="8523153" cy="928049"/>
          </a:xfrm>
          <a:prstGeom prst="rect">
            <a:avLst/>
          </a:prstGeom>
          <a:solidFill>
            <a:schemeClr val="bg1"/>
          </a:solidFill>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b="1" kern="1200">
                <a:solidFill>
                  <a:srgbClr val="0070C0"/>
                </a:solidFill>
                <a:latin typeface="WeblySleek UI Light" panose="020B0502040204020203" pitchFamily="34" charset="0"/>
                <a:ea typeface="+mj-ea"/>
                <a:cs typeface="WeblySleek UI Light" panose="020B0502040204020203" pitchFamily="34" charset="0"/>
              </a:defRPr>
            </a:lvl1pPr>
          </a:lstStyle>
          <a:p>
            <a:pPr algn="ctr">
              <a:lnSpc>
                <a:spcPct val="150000"/>
              </a:lnSpc>
            </a:pPr>
            <a:r>
              <a:rPr lang="en-US" sz="3200" b="0" dirty="0">
                <a:solidFill>
                  <a:schemeClr val="tx1"/>
                </a:solidFill>
                <a:latin typeface="+mj-lt"/>
              </a:rPr>
              <a:t>The embedded observations can be visualized…</a:t>
            </a:r>
          </a:p>
        </p:txBody>
      </p:sp>
      <p:sp>
        <p:nvSpPr>
          <p:cNvPr id="9" name="TextBox 8">
            <a:extLst>
              <a:ext uri="{FF2B5EF4-FFF2-40B4-BE49-F238E27FC236}">
                <a16:creationId xmlns:a16="http://schemas.microsoft.com/office/drawing/2014/main" id="{F44EC1B5-3D3C-0F7C-7E08-1EB8E04B5E57}"/>
              </a:ext>
            </a:extLst>
          </p:cNvPr>
          <p:cNvSpPr txBox="1"/>
          <p:nvPr/>
        </p:nvSpPr>
        <p:spPr>
          <a:xfrm>
            <a:off x="9295592" y="4857730"/>
            <a:ext cx="2937022" cy="369332"/>
          </a:xfrm>
          <a:prstGeom prst="rect">
            <a:avLst/>
          </a:prstGeom>
          <a:noFill/>
        </p:spPr>
        <p:txBody>
          <a:bodyPr wrap="none" rtlCol="0">
            <a:spAutoFit/>
          </a:bodyPr>
          <a:lstStyle/>
          <a:p>
            <a:r>
              <a:rPr lang="en-US" dirty="0">
                <a:latin typeface="WeblySleek UI Light" panose="020B0502040204020203" pitchFamily="34" charset="0"/>
                <a:cs typeface="WeblySleek UI Light" panose="020B0502040204020203" pitchFamily="34" charset="0"/>
              </a:rPr>
              <a:t>Sensitive to light and sounds</a:t>
            </a:r>
          </a:p>
        </p:txBody>
      </p:sp>
      <p:sp>
        <p:nvSpPr>
          <p:cNvPr id="10" name="TextBox 9">
            <a:extLst>
              <a:ext uri="{FF2B5EF4-FFF2-40B4-BE49-F238E27FC236}">
                <a16:creationId xmlns:a16="http://schemas.microsoft.com/office/drawing/2014/main" id="{85AFA658-FF09-B261-18AF-B589832BA1FA}"/>
              </a:ext>
            </a:extLst>
          </p:cNvPr>
          <p:cNvSpPr txBox="1"/>
          <p:nvPr/>
        </p:nvSpPr>
        <p:spPr>
          <a:xfrm>
            <a:off x="9111476" y="5333593"/>
            <a:ext cx="2095445" cy="369332"/>
          </a:xfrm>
          <a:prstGeom prst="rect">
            <a:avLst/>
          </a:prstGeom>
          <a:noFill/>
        </p:spPr>
        <p:txBody>
          <a:bodyPr wrap="none" rtlCol="0">
            <a:spAutoFit/>
          </a:bodyPr>
          <a:lstStyle/>
          <a:p>
            <a:r>
              <a:rPr lang="en-US" dirty="0">
                <a:latin typeface="WeblySleek UI Light" panose="020B0502040204020203" pitchFamily="34" charset="0"/>
                <a:cs typeface="WeblySleek UI Light" panose="020B0502040204020203" pitchFamily="34" charset="0"/>
              </a:rPr>
              <a:t>Sensitive to sunlight</a:t>
            </a:r>
          </a:p>
        </p:txBody>
      </p:sp>
      <p:sp>
        <p:nvSpPr>
          <p:cNvPr id="11" name="TextBox 10">
            <a:extLst>
              <a:ext uri="{FF2B5EF4-FFF2-40B4-BE49-F238E27FC236}">
                <a16:creationId xmlns:a16="http://schemas.microsoft.com/office/drawing/2014/main" id="{BCEA9ADC-D521-2E61-5C19-F9637134CD78}"/>
              </a:ext>
            </a:extLst>
          </p:cNvPr>
          <p:cNvSpPr txBox="1"/>
          <p:nvPr/>
        </p:nvSpPr>
        <p:spPr>
          <a:xfrm>
            <a:off x="8886374" y="5809456"/>
            <a:ext cx="2998450" cy="369332"/>
          </a:xfrm>
          <a:prstGeom prst="rect">
            <a:avLst/>
          </a:prstGeom>
          <a:noFill/>
        </p:spPr>
        <p:txBody>
          <a:bodyPr wrap="none" rtlCol="0">
            <a:spAutoFit/>
          </a:bodyPr>
          <a:lstStyle/>
          <a:p>
            <a:r>
              <a:rPr lang="en-US" dirty="0">
                <a:latin typeface="WeblySleek UI Light" panose="020B0502040204020203" pitchFamily="34" charset="0"/>
                <a:cs typeface="WeblySleek UI Light" panose="020B0502040204020203" pitchFamily="34" charset="0"/>
              </a:rPr>
              <a:t>Is sensitive to certain touches</a:t>
            </a:r>
          </a:p>
        </p:txBody>
      </p:sp>
      <p:sp>
        <p:nvSpPr>
          <p:cNvPr id="12" name="TextBox 11">
            <a:extLst>
              <a:ext uri="{FF2B5EF4-FFF2-40B4-BE49-F238E27FC236}">
                <a16:creationId xmlns:a16="http://schemas.microsoft.com/office/drawing/2014/main" id="{6C215815-5E03-294A-2DF7-83ED4394AD91}"/>
              </a:ext>
            </a:extLst>
          </p:cNvPr>
          <p:cNvSpPr txBox="1"/>
          <p:nvPr/>
        </p:nvSpPr>
        <p:spPr>
          <a:xfrm>
            <a:off x="1942183" y="5647211"/>
            <a:ext cx="1301638" cy="369332"/>
          </a:xfrm>
          <a:prstGeom prst="rect">
            <a:avLst/>
          </a:prstGeom>
          <a:noFill/>
        </p:spPr>
        <p:txBody>
          <a:bodyPr wrap="none" rtlCol="0">
            <a:spAutoFit/>
          </a:bodyPr>
          <a:lstStyle/>
          <a:p>
            <a:r>
              <a:rPr lang="en-US" dirty="0">
                <a:latin typeface="WeblySleek UI Light" panose="020B0502040204020203" pitchFamily="34" charset="0"/>
                <a:cs typeface="WeblySleek UI Light" panose="020B0502040204020203" pitchFamily="34" charset="0"/>
              </a:rPr>
              <a:t>Is very rigid</a:t>
            </a:r>
          </a:p>
        </p:txBody>
      </p:sp>
      <p:sp>
        <p:nvSpPr>
          <p:cNvPr id="13" name="TextBox 12">
            <a:extLst>
              <a:ext uri="{FF2B5EF4-FFF2-40B4-BE49-F238E27FC236}">
                <a16:creationId xmlns:a16="http://schemas.microsoft.com/office/drawing/2014/main" id="{94867EC6-CAB0-1FD9-BAA2-631B598A1DDA}"/>
              </a:ext>
            </a:extLst>
          </p:cNvPr>
          <p:cNvSpPr txBox="1"/>
          <p:nvPr/>
        </p:nvSpPr>
        <p:spPr>
          <a:xfrm>
            <a:off x="1252723" y="6182497"/>
            <a:ext cx="2475037" cy="369332"/>
          </a:xfrm>
          <a:prstGeom prst="rect">
            <a:avLst/>
          </a:prstGeom>
          <a:noFill/>
        </p:spPr>
        <p:txBody>
          <a:bodyPr wrap="none" rtlCol="0">
            <a:spAutoFit/>
          </a:bodyPr>
          <a:lstStyle/>
          <a:p>
            <a:r>
              <a:rPr lang="en-US" dirty="0">
                <a:latin typeface="WeblySleek UI Light" panose="020B0502040204020203" pitchFamily="34" charset="0"/>
                <a:cs typeface="WeblySleek UI Light" panose="020B0502040204020203" pitchFamily="34" charset="0"/>
              </a:rPr>
              <a:t>Is very serious and stoic</a:t>
            </a:r>
          </a:p>
        </p:txBody>
      </p:sp>
      <p:sp>
        <p:nvSpPr>
          <p:cNvPr id="14" name="TextBox 13">
            <a:extLst>
              <a:ext uri="{FF2B5EF4-FFF2-40B4-BE49-F238E27FC236}">
                <a16:creationId xmlns:a16="http://schemas.microsoft.com/office/drawing/2014/main" id="{26CE3056-79EA-7F7C-8A24-541DD9F587E1}"/>
              </a:ext>
            </a:extLst>
          </p:cNvPr>
          <p:cNvSpPr txBox="1"/>
          <p:nvPr/>
        </p:nvSpPr>
        <p:spPr>
          <a:xfrm>
            <a:off x="645994" y="5138402"/>
            <a:ext cx="2597827" cy="369332"/>
          </a:xfrm>
          <a:prstGeom prst="rect">
            <a:avLst/>
          </a:prstGeom>
          <a:noFill/>
        </p:spPr>
        <p:txBody>
          <a:bodyPr wrap="none" rtlCol="0">
            <a:spAutoFit/>
          </a:bodyPr>
          <a:lstStyle/>
          <a:p>
            <a:r>
              <a:rPr lang="en-US" dirty="0">
                <a:latin typeface="WeblySleek UI Light" panose="020B0502040204020203" pitchFamily="34" charset="0"/>
                <a:cs typeface="WeblySleek UI Light" panose="020B0502040204020203" pitchFamily="34" charset="0"/>
              </a:rPr>
              <a:t>No-nonsense personality</a:t>
            </a:r>
          </a:p>
        </p:txBody>
      </p:sp>
      <p:sp>
        <p:nvSpPr>
          <p:cNvPr id="15" name="TextBox 14">
            <a:extLst>
              <a:ext uri="{FF2B5EF4-FFF2-40B4-BE49-F238E27FC236}">
                <a16:creationId xmlns:a16="http://schemas.microsoft.com/office/drawing/2014/main" id="{06D8C964-6177-FA88-801D-9706403662E5}"/>
              </a:ext>
            </a:extLst>
          </p:cNvPr>
          <p:cNvSpPr txBox="1"/>
          <p:nvPr/>
        </p:nvSpPr>
        <p:spPr>
          <a:xfrm>
            <a:off x="68874" y="2345837"/>
            <a:ext cx="2421368" cy="369332"/>
          </a:xfrm>
          <a:prstGeom prst="rect">
            <a:avLst/>
          </a:prstGeom>
          <a:noFill/>
        </p:spPr>
        <p:txBody>
          <a:bodyPr wrap="none" rtlCol="0">
            <a:spAutoFit/>
          </a:bodyPr>
          <a:lstStyle/>
          <a:p>
            <a:r>
              <a:rPr lang="en-US" dirty="0">
                <a:latin typeface="WeblySleek UI Light" panose="020B0502040204020203" pitchFamily="34" charset="0"/>
                <a:cs typeface="WeblySleek UI Light" panose="020B0502040204020203" pitchFamily="34" charset="0"/>
              </a:rPr>
              <a:t>Started talking early on</a:t>
            </a:r>
          </a:p>
        </p:txBody>
      </p:sp>
      <p:sp>
        <p:nvSpPr>
          <p:cNvPr id="16" name="TextBox 15">
            <a:extLst>
              <a:ext uri="{FF2B5EF4-FFF2-40B4-BE49-F238E27FC236}">
                <a16:creationId xmlns:a16="http://schemas.microsoft.com/office/drawing/2014/main" id="{561D142E-D4A0-10B5-D7A1-2C219E5FD02F}"/>
              </a:ext>
            </a:extLst>
          </p:cNvPr>
          <p:cNvSpPr txBox="1"/>
          <p:nvPr/>
        </p:nvSpPr>
        <p:spPr>
          <a:xfrm>
            <a:off x="307176" y="3022794"/>
            <a:ext cx="1944763" cy="646331"/>
          </a:xfrm>
          <a:prstGeom prst="rect">
            <a:avLst/>
          </a:prstGeom>
          <a:noFill/>
        </p:spPr>
        <p:txBody>
          <a:bodyPr wrap="none" rtlCol="0">
            <a:spAutoFit/>
          </a:bodyPr>
          <a:lstStyle/>
          <a:p>
            <a:r>
              <a:rPr lang="en-US" dirty="0">
                <a:latin typeface="WeblySleek UI Light" panose="020B0502040204020203" pitchFamily="34" charset="0"/>
                <a:cs typeface="WeblySleek UI Light" panose="020B0502040204020203" pitchFamily="34" charset="0"/>
              </a:rPr>
              <a:t>Had a good grasp</a:t>
            </a:r>
            <a:br>
              <a:rPr lang="en-US" dirty="0">
                <a:latin typeface="WeblySleek UI Light" panose="020B0502040204020203" pitchFamily="34" charset="0"/>
                <a:cs typeface="WeblySleek UI Light" panose="020B0502040204020203" pitchFamily="34" charset="0"/>
              </a:rPr>
            </a:br>
            <a:r>
              <a:rPr lang="en-US" dirty="0">
                <a:latin typeface="WeblySleek UI Light" panose="020B0502040204020203" pitchFamily="34" charset="0"/>
                <a:cs typeface="WeblySleek UI Light" panose="020B0502040204020203" pitchFamily="34" charset="0"/>
              </a:rPr>
              <a:t>of conversations</a:t>
            </a:r>
          </a:p>
        </p:txBody>
      </p:sp>
      <p:sp>
        <p:nvSpPr>
          <p:cNvPr id="17" name="TextBox 16">
            <a:extLst>
              <a:ext uri="{FF2B5EF4-FFF2-40B4-BE49-F238E27FC236}">
                <a16:creationId xmlns:a16="http://schemas.microsoft.com/office/drawing/2014/main" id="{359FB83F-3A90-4670-5CF3-2127AADDF383}"/>
              </a:ext>
            </a:extLst>
          </p:cNvPr>
          <p:cNvSpPr txBox="1"/>
          <p:nvPr/>
        </p:nvSpPr>
        <p:spPr>
          <a:xfrm>
            <a:off x="772656" y="3805928"/>
            <a:ext cx="2172390" cy="646331"/>
          </a:xfrm>
          <a:prstGeom prst="rect">
            <a:avLst/>
          </a:prstGeom>
          <a:noFill/>
        </p:spPr>
        <p:txBody>
          <a:bodyPr wrap="none" rtlCol="0">
            <a:spAutoFit/>
          </a:bodyPr>
          <a:lstStyle/>
          <a:p>
            <a:r>
              <a:rPr lang="en-US" dirty="0">
                <a:latin typeface="WeblySleek UI Light" panose="020B0502040204020203" pitchFamily="34" charset="0"/>
                <a:cs typeface="WeblySleek UI Light" panose="020B0502040204020203" pitchFamily="34" charset="0"/>
              </a:rPr>
              <a:t>Speaking ability was </a:t>
            </a:r>
            <a:br>
              <a:rPr lang="en-US" dirty="0">
                <a:latin typeface="WeblySleek UI Light" panose="020B0502040204020203" pitchFamily="34" charset="0"/>
                <a:cs typeface="WeblySleek UI Light" panose="020B0502040204020203" pitchFamily="34" charset="0"/>
              </a:rPr>
            </a:br>
            <a:r>
              <a:rPr lang="en-US" dirty="0">
                <a:latin typeface="WeblySleek UI Light" panose="020B0502040204020203" pitchFamily="34" charset="0"/>
                <a:cs typeface="WeblySleek UI Light" panose="020B0502040204020203" pitchFamily="34" charset="0"/>
              </a:rPr>
              <a:t>above average</a:t>
            </a:r>
          </a:p>
        </p:txBody>
      </p:sp>
      <p:cxnSp>
        <p:nvCxnSpPr>
          <p:cNvPr id="19" name="Straight Connector 18">
            <a:extLst>
              <a:ext uri="{FF2B5EF4-FFF2-40B4-BE49-F238E27FC236}">
                <a16:creationId xmlns:a16="http://schemas.microsoft.com/office/drawing/2014/main" id="{5A301370-36E1-99FD-03F6-9B1916F23D22}"/>
              </a:ext>
            </a:extLst>
          </p:cNvPr>
          <p:cNvCxnSpPr>
            <a:stCxn id="13" idx="3"/>
          </p:cNvCxnSpPr>
          <p:nvPr/>
        </p:nvCxnSpPr>
        <p:spPr>
          <a:xfrm flipV="1">
            <a:off x="3727760" y="5507734"/>
            <a:ext cx="858528" cy="85942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5057F8A-FFFE-A98A-92DB-6D6B56B89633}"/>
              </a:ext>
            </a:extLst>
          </p:cNvPr>
          <p:cNvCxnSpPr>
            <a:cxnSpLocks/>
          </p:cNvCxnSpPr>
          <p:nvPr/>
        </p:nvCxnSpPr>
        <p:spPr>
          <a:xfrm flipV="1">
            <a:off x="3243821" y="5415401"/>
            <a:ext cx="1342467" cy="44072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D30CC0-9D5C-2B2D-3111-BED8B03A1E6E}"/>
              </a:ext>
            </a:extLst>
          </p:cNvPr>
          <p:cNvCxnSpPr>
            <a:cxnSpLocks/>
            <a:stCxn id="14" idx="3"/>
          </p:cNvCxnSpPr>
          <p:nvPr/>
        </p:nvCxnSpPr>
        <p:spPr>
          <a:xfrm>
            <a:off x="3243821" y="5323068"/>
            <a:ext cx="1342467" cy="3419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DDB7C44-BB9B-A560-5290-A782AB971EE8}"/>
              </a:ext>
            </a:extLst>
          </p:cNvPr>
          <p:cNvCxnSpPr>
            <a:cxnSpLocks/>
          </p:cNvCxnSpPr>
          <p:nvPr/>
        </p:nvCxnSpPr>
        <p:spPr>
          <a:xfrm flipV="1">
            <a:off x="2593002" y="2641575"/>
            <a:ext cx="535140" cy="123512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AE3B10F-5546-ADF1-4015-0F2E355E99A2}"/>
              </a:ext>
            </a:extLst>
          </p:cNvPr>
          <p:cNvCxnSpPr>
            <a:cxnSpLocks/>
          </p:cNvCxnSpPr>
          <p:nvPr/>
        </p:nvCxnSpPr>
        <p:spPr>
          <a:xfrm flipV="1">
            <a:off x="2205877" y="2622836"/>
            <a:ext cx="806413" cy="77837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012C7A8-7A8B-7D07-9F98-E35C6C09A897}"/>
              </a:ext>
            </a:extLst>
          </p:cNvPr>
          <p:cNvCxnSpPr>
            <a:cxnSpLocks/>
          </p:cNvCxnSpPr>
          <p:nvPr/>
        </p:nvCxnSpPr>
        <p:spPr>
          <a:xfrm flipV="1">
            <a:off x="2413617" y="2522907"/>
            <a:ext cx="531429" cy="3569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E45AFB9-BE2D-6EEF-57F4-E2D2E7EA7046}"/>
              </a:ext>
            </a:extLst>
          </p:cNvPr>
          <p:cNvCxnSpPr>
            <a:cxnSpLocks/>
          </p:cNvCxnSpPr>
          <p:nvPr/>
        </p:nvCxnSpPr>
        <p:spPr>
          <a:xfrm flipV="1">
            <a:off x="7605714" y="5042396"/>
            <a:ext cx="1689878" cy="37300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9193CED-8AB7-F4D8-4D3D-416553DB44AC}"/>
              </a:ext>
            </a:extLst>
          </p:cNvPr>
          <p:cNvCxnSpPr>
            <a:cxnSpLocks/>
          </p:cNvCxnSpPr>
          <p:nvPr/>
        </p:nvCxnSpPr>
        <p:spPr>
          <a:xfrm>
            <a:off x="7605714" y="5518259"/>
            <a:ext cx="1505762"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30A0422-A56D-6438-4D2A-BFFCA2D03237}"/>
              </a:ext>
            </a:extLst>
          </p:cNvPr>
          <p:cNvCxnSpPr>
            <a:cxnSpLocks/>
          </p:cNvCxnSpPr>
          <p:nvPr/>
        </p:nvCxnSpPr>
        <p:spPr>
          <a:xfrm>
            <a:off x="7543907" y="5600067"/>
            <a:ext cx="1349599" cy="401028"/>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275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5" grpId="0"/>
      <p:bldP spid="16"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xample of the Progression in the Capabilities of GANs from 2014 to 2017">
            <a:extLst>
              <a:ext uri="{FF2B5EF4-FFF2-40B4-BE49-F238E27FC236}">
                <a16:creationId xmlns:a16="http://schemas.microsoft.com/office/drawing/2014/main" id="{0FDB4346-4722-A188-1F92-9BB1E36DC4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4792"/>
          <a:stretch/>
        </p:blipFill>
        <p:spPr bwMode="auto">
          <a:xfrm>
            <a:off x="0" y="2277630"/>
            <a:ext cx="3073400" cy="354806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D5C8DEE9-D0C1-0A54-74EE-7866A146E79B}"/>
              </a:ext>
            </a:extLst>
          </p:cNvPr>
          <p:cNvSpPr>
            <a:spLocks noGrp="1"/>
          </p:cNvSpPr>
          <p:nvPr>
            <p:ph type="title"/>
          </p:nvPr>
        </p:nvSpPr>
        <p:spPr>
          <a:xfrm>
            <a:off x="838200" y="365125"/>
            <a:ext cx="10515600" cy="1325563"/>
          </a:xfrm>
        </p:spPr>
        <p:txBody>
          <a:bodyPr/>
          <a:lstStyle/>
          <a:p>
            <a:r>
              <a:rPr lang="en-US" dirty="0"/>
              <a:t>Where we’re going: image generation!</a:t>
            </a:r>
          </a:p>
        </p:txBody>
      </p:sp>
      <p:pic>
        <p:nvPicPr>
          <p:cNvPr id="3" name="Picture 2" descr="Example of the Progression in the Capabilities of GANs from 2014 to 2017">
            <a:extLst>
              <a:ext uri="{FF2B5EF4-FFF2-40B4-BE49-F238E27FC236}">
                <a16:creationId xmlns:a16="http://schemas.microsoft.com/office/drawing/2014/main" id="{C2F68B75-B379-E680-653E-3331F1E8C7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521" r="50000"/>
          <a:stretch/>
        </p:blipFill>
        <p:spPr bwMode="auto">
          <a:xfrm>
            <a:off x="3176588" y="2277630"/>
            <a:ext cx="2984500" cy="35480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Example of the Progression in the Capabilities of GANs from 2014 to 2017">
            <a:extLst>
              <a:ext uri="{FF2B5EF4-FFF2-40B4-BE49-F238E27FC236}">
                <a16:creationId xmlns:a16="http://schemas.microsoft.com/office/drawing/2014/main" id="{A13F8B8C-8CDB-2109-9FC4-2A09FC96D4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833" r="24687"/>
          <a:stretch/>
        </p:blipFill>
        <p:spPr bwMode="auto">
          <a:xfrm>
            <a:off x="6161088" y="2277630"/>
            <a:ext cx="2984500" cy="35480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xample of the Progression in the Capabilities of GANs from 2014 to 2017">
            <a:extLst>
              <a:ext uri="{FF2B5EF4-FFF2-40B4-BE49-F238E27FC236}">
                <a16:creationId xmlns:a16="http://schemas.microsoft.com/office/drawing/2014/main" id="{80F909D2-BCEA-FE09-B1E7-A57B63996F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521"/>
          <a:stretch/>
        </p:blipFill>
        <p:spPr bwMode="auto">
          <a:xfrm>
            <a:off x="9145588" y="2277630"/>
            <a:ext cx="2984500" cy="3548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0350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0FADD4-FFC1-5FFE-D1C8-CF4CD09D6F70}"/>
              </a:ext>
            </a:extLst>
          </p:cNvPr>
          <p:cNvPicPr>
            <a:picLocks noChangeAspect="1"/>
          </p:cNvPicPr>
          <p:nvPr/>
        </p:nvPicPr>
        <p:blipFill>
          <a:blip r:embed="rId2"/>
          <a:stretch>
            <a:fillRect/>
          </a:stretch>
        </p:blipFill>
        <p:spPr>
          <a:xfrm>
            <a:off x="2691713" y="804592"/>
            <a:ext cx="7772400" cy="5788226"/>
          </a:xfrm>
          <a:prstGeom prst="rect">
            <a:avLst/>
          </a:prstGeom>
        </p:spPr>
      </p:pic>
      <p:sp>
        <p:nvSpPr>
          <p:cNvPr id="5" name="Title 1">
            <a:extLst>
              <a:ext uri="{FF2B5EF4-FFF2-40B4-BE49-F238E27FC236}">
                <a16:creationId xmlns:a16="http://schemas.microsoft.com/office/drawing/2014/main" id="{4A9E7396-8566-ADB0-636A-6E5CB55B1967}"/>
              </a:ext>
            </a:extLst>
          </p:cNvPr>
          <p:cNvSpPr txBox="1">
            <a:spLocks/>
          </p:cNvSpPr>
          <p:nvPr/>
        </p:nvSpPr>
        <p:spPr>
          <a:xfrm>
            <a:off x="296562" y="804592"/>
            <a:ext cx="3205195" cy="928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0070C0"/>
                </a:solidFill>
                <a:latin typeface="WeblySleek UI Light" panose="020B0502040204020203" pitchFamily="34" charset="0"/>
                <a:ea typeface="+mj-ea"/>
                <a:cs typeface="WeblySleek UI Light" panose="020B0502040204020203" pitchFamily="34" charset="0"/>
              </a:defRPr>
            </a:lvl1pPr>
          </a:lstStyle>
          <a:p>
            <a:pPr algn="ctr">
              <a:lnSpc>
                <a:spcPct val="150000"/>
              </a:lnSpc>
            </a:pPr>
            <a:r>
              <a:rPr lang="en-US" sz="3200" b="0" dirty="0">
                <a:solidFill>
                  <a:schemeClr val="tx1"/>
                </a:solidFill>
              </a:rPr>
              <a:t>…And clustered!</a:t>
            </a:r>
          </a:p>
        </p:txBody>
      </p:sp>
    </p:spTree>
    <p:extLst>
      <p:ext uri="{BB962C8B-B14F-4D97-AF65-F5344CB8AC3E}">
        <p14:creationId xmlns:p14="http://schemas.microsoft.com/office/powerpoint/2010/main" val="21265566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AD458-8BF8-82FF-CFEC-1B52BCA1B02C}"/>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1F5B8C9E-6ECE-4A81-E33F-B54F494BA8D9}"/>
              </a:ext>
            </a:extLst>
          </p:cNvPr>
          <p:cNvSpPr>
            <a:spLocks noGrp="1"/>
          </p:cNvSpPr>
          <p:nvPr>
            <p:ph idx="1"/>
          </p:nvPr>
        </p:nvSpPr>
        <p:spPr/>
        <p:txBody>
          <a:bodyPr>
            <a:normAutofit/>
          </a:bodyPr>
          <a:lstStyle/>
          <a:p>
            <a:pPr algn="l"/>
            <a:r>
              <a:rPr lang="en-US" sz="2000" b="1" dirty="0">
                <a:solidFill>
                  <a:srgbClr val="000000"/>
                </a:solidFill>
              </a:rPr>
              <a:t>C</a:t>
            </a:r>
            <a:r>
              <a:rPr lang="en-US" sz="2000" b="1" i="0" dirty="0">
                <a:solidFill>
                  <a:srgbClr val="000000"/>
                </a:solidFill>
                <a:effectLst/>
              </a:rPr>
              <a:t>luster 11: Social Ineptitude Despite Intellectual Capacity</a:t>
            </a:r>
          </a:p>
          <a:p>
            <a:pPr lvl="1"/>
            <a:r>
              <a:rPr lang="en-US" sz="1800" b="0" i="0" dirty="0">
                <a:solidFill>
                  <a:srgbClr val="000000"/>
                </a:solidFill>
                <a:effectLst/>
              </a:rPr>
              <a:t>missing out on some social things because she doesn’t fully engage in it</a:t>
            </a:r>
          </a:p>
          <a:p>
            <a:pPr lvl="1"/>
            <a:r>
              <a:rPr lang="en-US" sz="1800" b="0" i="0" dirty="0">
                <a:solidFill>
                  <a:srgbClr val="000000"/>
                </a:solidFill>
                <a:effectLst/>
              </a:rPr>
              <a:t>often didn't know what was happening in her social circle</a:t>
            </a:r>
          </a:p>
          <a:p>
            <a:pPr lvl="1"/>
            <a:r>
              <a:rPr lang="en-US" sz="1800" b="0" i="0" dirty="0">
                <a:solidFill>
                  <a:srgbClr val="000000"/>
                </a:solidFill>
                <a:effectLst/>
              </a:rPr>
              <a:t>feels defensive when with people who are not her friends</a:t>
            </a:r>
          </a:p>
          <a:p>
            <a:pPr lvl="1"/>
            <a:r>
              <a:rPr lang="en-US" sz="1800" b="0" i="0" dirty="0">
                <a:solidFill>
                  <a:srgbClr val="000000"/>
                </a:solidFill>
                <a:effectLst/>
              </a:rPr>
              <a:t>didn't learn or practice social skills in her early teens</a:t>
            </a:r>
          </a:p>
          <a:p>
            <a:pPr lvl="1"/>
            <a:r>
              <a:rPr lang="en-US" sz="1800" b="0" i="0" dirty="0">
                <a:solidFill>
                  <a:srgbClr val="000000"/>
                </a:solidFill>
                <a:effectLst/>
              </a:rPr>
              <a:t>social understanding has not tracked with her academic progress</a:t>
            </a:r>
          </a:p>
          <a:p>
            <a:pPr lvl="1"/>
            <a:r>
              <a:rPr lang="en-US" sz="1800" b="0" i="0" dirty="0">
                <a:solidFill>
                  <a:srgbClr val="000000"/>
                </a:solidFill>
                <a:effectLst/>
              </a:rPr>
              <a:t>disconnect between her intellect and social application</a:t>
            </a:r>
          </a:p>
          <a:p>
            <a:pPr lvl="1"/>
            <a:r>
              <a:rPr lang="en-US" sz="1800" b="0" i="0" dirty="0">
                <a:solidFill>
                  <a:srgbClr val="000000"/>
                </a:solidFill>
                <a:effectLst/>
              </a:rPr>
              <a:t>daughter doesn't like to initiate social interactions</a:t>
            </a:r>
          </a:p>
          <a:p>
            <a:pPr lvl="1"/>
            <a:r>
              <a:rPr lang="en-US" sz="1800" b="0" i="0" dirty="0">
                <a:solidFill>
                  <a:srgbClr val="000000"/>
                </a:solidFill>
                <a:effectLst/>
              </a:rPr>
              <a:t>teachers initially didn't recognize her intelligence</a:t>
            </a:r>
          </a:p>
          <a:p>
            <a:pPr lvl="1"/>
            <a:r>
              <a:rPr lang="en-US" sz="1800" b="0" i="0" dirty="0">
                <a:solidFill>
                  <a:srgbClr val="000000"/>
                </a:solidFill>
                <a:effectLst/>
              </a:rPr>
              <a:t>felt she was really stupid, despite being smart</a:t>
            </a:r>
          </a:p>
          <a:p>
            <a:endParaRPr lang="en-US" sz="2000" dirty="0"/>
          </a:p>
        </p:txBody>
      </p:sp>
    </p:spTree>
    <p:extLst>
      <p:ext uri="{BB962C8B-B14F-4D97-AF65-F5344CB8AC3E}">
        <p14:creationId xmlns:p14="http://schemas.microsoft.com/office/powerpoint/2010/main" val="15847169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95AC3-B4DF-263D-12DE-9AAA7D1D2D46}"/>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32753D0A-C004-F1B2-ED49-D7204B8485DE}"/>
              </a:ext>
            </a:extLst>
          </p:cNvPr>
          <p:cNvSpPr>
            <a:spLocks noGrp="1"/>
          </p:cNvSpPr>
          <p:nvPr>
            <p:ph idx="1"/>
          </p:nvPr>
        </p:nvSpPr>
        <p:spPr>
          <a:xfrm>
            <a:off x="581192" y="1631607"/>
            <a:ext cx="11029615" cy="4524237"/>
          </a:xfrm>
        </p:spPr>
        <p:txBody>
          <a:bodyPr>
            <a:normAutofit fontScale="92500" lnSpcReduction="10000"/>
          </a:bodyPr>
          <a:lstStyle/>
          <a:p>
            <a:r>
              <a:rPr lang="en-US" sz="2000" b="1" dirty="0"/>
              <a:t>Cluster 122: Rapid Learning Ability</a:t>
            </a:r>
          </a:p>
          <a:p>
            <a:pPr lvl="1"/>
            <a:r>
              <a:rPr lang="en-US" sz="1800" dirty="0"/>
              <a:t>is a very fast typist</a:t>
            </a:r>
          </a:p>
          <a:p>
            <a:pPr lvl="1"/>
            <a:r>
              <a:rPr lang="en-US" sz="1800" dirty="0"/>
              <a:t>caught onto reading well</a:t>
            </a:r>
          </a:p>
          <a:p>
            <a:pPr lvl="1"/>
            <a:r>
              <a:rPr lang="en-US" sz="1800" dirty="0"/>
              <a:t>joined the top reading group within two months of changing schools</a:t>
            </a:r>
          </a:p>
          <a:p>
            <a:pPr lvl="1"/>
            <a:r>
              <a:rPr lang="en-US" sz="1800" dirty="0"/>
              <a:t>is a fast reader</a:t>
            </a:r>
          </a:p>
          <a:p>
            <a:pPr lvl="1"/>
            <a:r>
              <a:rPr lang="en-US" sz="1800" dirty="0"/>
              <a:t>is a very fast reader</a:t>
            </a:r>
          </a:p>
          <a:p>
            <a:pPr lvl="1"/>
            <a:r>
              <a:rPr lang="en-US" sz="1800" dirty="0"/>
              <a:t>could read very fast</a:t>
            </a:r>
          </a:p>
          <a:p>
            <a:pPr lvl="1"/>
            <a:r>
              <a:rPr lang="en-US" sz="1800" dirty="0"/>
              <a:t>picked up reading easily</a:t>
            </a:r>
          </a:p>
          <a:p>
            <a:pPr lvl="1"/>
            <a:r>
              <a:rPr lang="en-US" sz="1800" dirty="0"/>
              <a:t>read very quickly</a:t>
            </a:r>
          </a:p>
          <a:p>
            <a:pPr lvl="1"/>
            <a:r>
              <a:rPr lang="en-US" sz="1800" dirty="0"/>
              <a:t>picked up reading very fast</a:t>
            </a:r>
          </a:p>
          <a:p>
            <a:pPr lvl="1"/>
            <a:r>
              <a:rPr lang="en-US" sz="1800" dirty="0"/>
              <a:t>never had trouble comprehending things according to report cards</a:t>
            </a:r>
          </a:p>
          <a:p>
            <a:pPr lvl="1"/>
            <a:r>
              <a:rPr lang="en-US" sz="1800" dirty="0"/>
              <a:t>never expressed trouble comprehending things</a:t>
            </a:r>
          </a:p>
          <a:p>
            <a:endParaRPr lang="en-US" sz="2000" dirty="0"/>
          </a:p>
        </p:txBody>
      </p:sp>
    </p:spTree>
    <p:extLst>
      <p:ext uri="{BB962C8B-B14F-4D97-AF65-F5344CB8AC3E}">
        <p14:creationId xmlns:p14="http://schemas.microsoft.com/office/powerpoint/2010/main" val="42485319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64410-DF2E-C9D4-3842-F5EAEE3879C5}"/>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02369E05-57B5-45E4-F02C-765FCACBAD86}"/>
              </a:ext>
            </a:extLst>
          </p:cNvPr>
          <p:cNvSpPr>
            <a:spLocks noGrp="1"/>
          </p:cNvSpPr>
          <p:nvPr>
            <p:ph idx="1"/>
          </p:nvPr>
        </p:nvSpPr>
        <p:spPr/>
        <p:txBody>
          <a:bodyPr anchor="t">
            <a:normAutofit fontScale="92500" lnSpcReduction="10000"/>
          </a:bodyPr>
          <a:lstStyle/>
          <a:p>
            <a:r>
              <a:rPr lang="en-US" sz="2000" b="1" dirty="0"/>
              <a:t>Cluster 77: Sensory Overstimulation</a:t>
            </a:r>
          </a:p>
          <a:p>
            <a:pPr lvl="1"/>
            <a:r>
              <a:rPr lang="en-US" sz="1800" dirty="0"/>
              <a:t>has a hard time with clutter</a:t>
            </a:r>
          </a:p>
          <a:p>
            <a:pPr lvl="1"/>
            <a:r>
              <a:rPr lang="en-US" sz="1800" dirty="0"/>
              <a:t>views disorganized spaces as a nightmare</a:t>
            </a:r>
          </a:p>
          <a:p>
            <a:pPr lvl="1"/>
            <a:r>
              <a:rPr lang="en-US" sz="1800" dirty="0"/>
              <a:t>wears headphones to block out noise</a:t>
            </a:r>
          </a:p>
          <a:p>
            <a:pPr lvl="1"/>
            <a:r>
              <a:rPr lang="en-US" sz="1800" dirty="0"/>
              <a:t>is bothered by noise</a:t>
            </a:r>
          </a:p>
          <a:p>
            <a:pPr lvl="1"/>
            <a:r>
              <a:rPr lang="en-US" sz="1800" dirty="0"/>
              <a:t>has a hard time dealing with sounds like chewing or breathing</a:t>
            </a:r>
          </a:p>
          <a:p>
            <a:pPr lvl="1"/>
            <a:r>
              <a:rPr lang="en-US" sz="1800" dirty="0"/>
              <a:t>struggles with repetitive types of sound</a:t>
            </a:r>
          </a:p>
          <a:p>
            <a:pPr lvl="1"/>
            <a:r>
              <a:rPr lang="en-US" sz="1800" dirty="0"/>
              <a:t>is bothered by too much noise</a:t>
            </a:r>
          </a:p>
          <a:p>
            <a:pPr lvl="1"/>
            <a:r>
              <a:rPr lang="en-US" sz="1800" dirty="0"/>
              <a:t>is bothered by too many lights</a:t>
            </a:r>
          </a:p>
          <a:p>
            <a:pPr lvl="1"/>
            <a:r>
              <a:rPr lang="en-US" sz="1800" dirty="0"/>
              <a:t>is bothered by too much talking</a:t>
            </a:r>
          </a:p>
          <a:p>
            <a:pPr lvl="1"/>
            <a:r>
              <a:rPr lang="en-US" sz="1800" dirty="0"/>
              <a:t>disturbed by sounds and lights in the grocery store</a:t>
            </a:r>
          </a:p>
          <a:p>
            <a:pPr lvl="1"/>
            <a:r>
              <a:rPr lang="en-US" sz="1800" dirty="0"/>
              <a:t>can hear electric lights</a:t>
            </a:r>
          </a:p>
          <a:p>
            <a:endParaRPr lang="en-US" sz="2000" dirty="0"/>
          </a:p>
        </p:txBody>
      </p:sp>
    </p:spTree>
    <p:extLst>
      <p:ext uri="{BB962C8B-B14F-4D97-AF65-F5344CB8AC3E}">
        <p14:creationId xmlns:p14="http://schemas.microsoft.com/office/powerpoint/2010/main" val="3415835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89133-3873-7278-04E0-2DA21C5F97F3}"/>
              </a:ext>
            </a:extLst>
          </p:cNvPr>
          <p:cNvSpPr>
            <a:spLocks noGrp="1"/>
          </p:cNvSpPr>
          <p:nvPr>
            <p:ph type="title"/>
          </p:nvPr>
        </p:nvSpPr>
        <p:spPr>
          <a:xfrm>
            <a:off x="2675603" y="2871915"/>
            <a:ext cx="6840794" cy="557085"/>
          </a:xfrm>
        </p:spPr>
        <p:txBody>
          <a:bodyPr/>
          <a:lstStyle/>
          <a:p>
            <a:pPr algn="ctr"/>
            <a:r>
              <a:rPr lang="en-US" dirty="0"/>
              <a:t>Case study #2: depolarizing chatbot</a:t>
            </a:r>
          </a:p>
        </p:txBody>
      </p:sp>
    </p:spTree>
    <p:extLst>
      <p:ext uri="{BB962C8B-B14F-4D97-AF65-F5344CB8AC3E}">
        <p14:creationId xmlns:p14="http://schemas.microsoft.com/office/powerpoint/2010/main" val="20906692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282FA-13D7-D3E4-6067-CA94188F5197}"/>
              </a:ext>
            </a:extLst>
          </p:cNvPr>
          <p:cNvSpPr>
            <a:spLocks noGrp="1"/>
          </p:cNvSpPr>
          <p:nvPr>
            <p:ph type="title"/>
          </p:nvPr>
        </p:nvSpPr>
        <p:spPr>
          <a:xfrm>
            <a:off x="581191" y="702156"/>
            <a:ext cx="11097747" cy="550174"/>
          </a:xfrm>
        </p:spPr>
        <p:txBody>
          <a:bodyPr>
            <a:normAutofit fontScale="90000"/>
          </a:bodyPr>
          <a:lstStyle/>
          <a:p>
            <a:r>
              <a:rPr lang="en-US" dirty="0"/>
              <a:t>Can we improve Civil conversation between hotly opposing views?</a:t>
            </a:r>
          </a:p>
        </p:txBody>
      </p:sp>
      <p:sp>
        <p:nvSpPr>
          <p:cNvPr id="3" name="Content Placeholder 2">
            <a:extLst>
              <a:ext uri="{FF2B5EF4-FFF2-40B4-BE49-F238E27FC236}">
                <a16:creationId xmlns:a16="http://schemas.microsoft.com/office/drawing/2014/main" id="{06AC3779-1A91-DE02-27F8-CD3597D75A72}"/>
              </a:ext>
            </a:extLst>
          </p:cNvPr>
          <p:cNvSpPr>
            <a:spLocks noGrp="1"/>
          </p:cNvSpPr>
          <p:nvPr>
            <p:ph idx="1"/>
          </p:nvPr>
        </p:nvSpPr>
        <p:spPr>
          <a:xfrm>
            <a:off x="581192" y="1538978"/>
            <a:ext cx="10515600" cy="1027242"/>
          </a:xfrm>
        </p:spPr>
        <p:txBody>
          <a:bodyPr>
            <a:normAutofit/>
          </a:bodyPr>
          <a:lstStyle/>
          <a:p>
            <a:pPr marL="0" indent="0" algn="ctr">
              <a:buNone/>
            </a:pPr>
            <a:r>
              <a:rPr lang="en-US" sz="2400" dirty="0"/>
              <a:t>Idea: Recruit opposing partisans and have them talk about hot-button issues.  What could possibly go wrong?</a:t>
            </a:r>
          </a:p>
        </p:txBody>
      </p:sp>
      <p:pic>
        <p:nvPicPr>
          <p:cNvPr id="1026" name="Picture 2">
            <a:extLst>
              <a:ext uri="{FF2B5EF4-FFF2-40B4-BE49-F238E27FC236}">
                <a16:creationId xmlns:a16="http://schemas.microsoft.com/office/drawing/2014/main" id="{CF7911B3-AA4C-BD76-FE9B-F5A1B71C87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146" y="2964377"/>
            <a:ext cx="10258168" cy="35649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AD75110-A6BA-AC88-92E6-5748F0A3D3E2}"/>
              </a:ext>
            </a:extLst>
          </p:cNvPr>
          <p:cNvSpPr txBox="1"/>
          <p:nvPr/>
        </p:nvSpPr>
        <p:spPr>
          <a:xfrm>
            <a:off x="9055016" y="6306064"/>
            <a:ext cx="2623923" cy="369332"/>
          </a:xfrm>
          <a:prstGeom prst="rect">
            <a:avLst/>
          </a:prstGeom>
          <a:noFill/>
        </p:spPr>
        <p:txBody>
          <a:bodyPr wrap="none" rtlCol="0">
            <a:spAutoFit/>
          </a:bodyPr>
          <a:lstStyle/>
          <a:p>
            <a:r>
              <a:rPr lang="en-US" i="1" dirty="0"/>
              <a:t>Wingate et al, PNAS, 2023</a:t>
            </a:r>
          </a:p>
        </p:txBody>
      </p:sp>
    </p:spTree>
    <p:extLst>
      <p:ext uri="{BB962C8B-B14F-4D97-AF65-F5344CB8AC3E}">
        <p14:creationId xmlns:p14="http://schemas.microsoft.com/office/powerpoint/2010/main" val="3249156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A5918E-2994-9D3A-E5B0-98716442653C}"/>
              </a:ext>
            </a:extLst>
          </p:cNvPr>
          <p:cNvSpPr>
            <a:spLocks noGrp="1"/>
          </p:cNvSpPr>
          <p:nvPr>
            <p:ph idx="1"/>
          </p:nvPr>
        </p:nvSpPr>
        <p:spPr>
          <a:xfrm>
            <a:off x="680886" y="848232"/>
            <a:ext cx="10515600" cy="4706995"/>
          </a:xfrm>
        </p:spPr>
        <p:txBody>
          <a:bodyPr anchor="t">
            <a:normAutofit fontScale="92500" lnSpcReduction="20000"/>
          </a:bodyPr>
          <a:lstStyle/>
          <a:p>
            <a:pPr marL="0" indent="0">
              <a:lnSpc>
                <a:spcPct val="150000"/>
              </a:lnSpc>
              <a:buNone/>
            </a:pPr>
            <a:r>
              <a:rPr lang="en-US" sz="2400" b="1" dirty="0"/>
              <a:t>Prompt:</a:t>
            </a:r>
          </a:p>
          <a:p>
            <a:pPr>
              <a:lnSpc>
                <a:spcPct val="150000"/>
              </a:lnSpc>
            </a:pPr>
            <a:r>
              <a:rPr lang="en-US" sz="1800" dirty="0"/>
              <a:t>You will see conversations between two people who disagree about gun control. </a:t>
            </a:r>
          </a:p>
          <a:p>
            <a:pPr>
              <a:lnSpc>
                <a:spcPct val="150000"/>
              </a:lnSpc>
            </a:pPr>
            <a:r>
              <a:rPr lang="en-US" sz="1800" dirty="0"/>
              <a:t>Given the conversation, rephrase so that it is polite and non-defensive. </a:t>
            </a:r>
          </a:p>
          <a:p>
            <a:pPr>
              <a:lnSpc>
                <a:spcPct val="150000"/>
              </a:lnSpc>
            </a:pPr>
            <a:r>
              <a:rPr lang="en-US" sz="1800" dirty="0"/>
              <a:t>Also, if the language is very strong, try to soften the tone of the message. </a:t>
            </a:r>
          </a:p>
          <a:p>
            <a:pPr>
              <a:lnSpc>
                <a:spcPct val="150000"/>
              </a:lnSpc>
            </a:pPr>
            <a:r>
              <a:rPr lang="en-US" sz="1800" dirty="0"/>
              <a:t>If the content of the message is polite, keep the original wording as much as possible. </a:t>
            </a:r>
          </a:p>
          <a:p>
            <a:pPr>
              <a:lnSpc>
                <a:spcPct val="150000"/>
              </a:lnSpc>
            </a:pPr>
            <a:r>
              <a:rPr lang="en-US" sz="1800" dirty="0"/>
              <a:t>Make sure that the message is also consistent with the intent of the original message and doesn’t add extra information. </a:t>
            </a:r>
          </a:p>
          <a:p>
            <a:pPr marL="0" indent="0">
              <a:lnSpc>
                <a:spcPct val="150000"/>
              </a:lnSpc>
              <a:buNone/>
            </a:pPr>
            <a:r>
              <a:rPr lang="en-US" sz="1800" dirty="0"/>
              <a:t>The opponent opposes increased gun control, while the supporter supports it.</a:t>
            </a:r>
          </a:p>
          <a:p>
            <a:pPr marL="0" indent="0">
              <a:lnSpc>
                <a:spcPct val="150000"/>
              </a:lnSpc>
              <a:buNone/>
            </a:pPr>
            <a:endParaRPr lang="en-US" sz="1800" dirty="0">
              <a:highlight>
                <a:srgbClr val="FFFF00"/>
              </a:highlight>
            </a:endParaRPr>
          </a:p>
          <a:p>
            <a:pPr marL="0" indent="0">
              <a:lnSpc>
                <a:spcPct val="150000"/>
              </a:lnSpc>
              <a:buNone/>
            </a:pPr>
            <a:r>
              <a:rPr lang="en-US" sz="1800" dirty="0">
                <a:highlight>
                  <a:srgbClr val="FFFF00"/>
                </a:highlight>
              </a:rPr>
              <a:t>&lt;INSERT CONVERSATION w/MESSAGE TO BE REPHRASED&gt;</a:t>
            </a:r>
          </a:p>
        </p:txBody>
      </p:sp>
    </p:spTree>
    <p:extLst>
      <p:ext uri="{BB962C8B-B14F-4D97-AF65-F5344CB8AC3E}">
        <p14:creationId xmlns:p14="http://schemas.microsoft.com/office/powerpoint/2010/main" val="7819193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7DA17C7-7893-E94E-469A-FE20DE1E43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1025" y="0"/>
            <a:ext cx="84883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279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1DB4BFED-6797-8209-69EA-B744DBC2CF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175" y="0"/>
            <a:ext cx="109140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68255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0D409A-F1B6-8007-57A8-DE705B752B5E}"/>
              </a:ext>
            </a:extLst>
          </p:cNvPr>
          <p:cNvPicPr>
            <a:picLocks noChangeAspect="1"/>
          </p:cNvPicPr>
          <p:nvPr/>
        </p:nvPicPr>
        <p:blipFill>
          <a:blip r:embed="rId3"/>
          <a:stretch>
            <a:fillRect/>
          </a:stretch>
        </p:blipFill>
        <p:spPr>
          <a:xfrm>
            <a:off x="855300" y="244172"/>
            <a:ext cx="4840695" cy="6244496"/>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2178B18F-91F1-3842-CB82-6DB8ADC76B33}"/>
              </a:ext>
            </a:extLst>
          </p:cNvPr>
          <p:cNvPicPr>
            <a:picLocks noChangeAspect="1"/>
          </p:cNvPicPr>
          <p:nvPr/>
        </p:nvPicPr>
        <p:blipFill>
          <a:blip r:embed="rId4"/>
          <a:stretch>
            <a:fillRect/>
          </a:stretch>
        </p:blipFill>
        <p:spPr>
          <a:xfrm>
            <a:off x="6692177" y="244172"/>
            <a:ext cx="3881270" cy="6244496"/>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464C7E77-60E8-F1E2-E46E-35D8383990E7}"/>
              </a:ext>
            </a:extLst>
          </p:cNvPr>
          <p:cNvSpPr txBox="1"/>
          <p:nvPr/>
        </p:nvSpPr>
        <p:spPr>
          <a:xfrm>
            <a:off x="7782010" y="6488668"/>
            <a:ext cx="4409990" cy="369332"/>
          </a:xfrm>
          <a:prstGeom prst="rect">
            <a:avLst/>
          </a:prstGeom>
          <a:noFill/>
        </p:spPr>
        <p:txBody>
          <a:bodyPr wrap="none" rtlCol="0">
            <a:spAutoFit/>
          </a:bodyPr>
          <a:lstStyle/>
          <a:p>
            <a:r>
              <a:rPr lang="en-US" i="1" dirty="0"/>
              <a:t>Source: </a:t>
            </a:r>
            <a:r>
              <a:rPr lang="en-US" i="1" dirty="0" err="1"/>
              <a:t>NextDoor</a:t>
            </a:r>
            <a:r>
              <a:rPr lang="en-US" i="1" dirty="0"/>
              <a:t> Transparency Report, 2023</a:t>
            </a:r>
          </a:p>
        </p:txBody>
      </p:sp>
    </p:spTree>
    <p:extLst>
      <p:ext uri="{BB962C8B-B14F-4D97-AF65-F5344CB8AC3E}">
        <p14:creationId xmlns:p14="http://schemas.microsoft.com/office/powerpoint/2010/main" val="1265609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idjourney v5 Creates Photorealistic Images and Even Does Hands Correctly |  PetaPixel">
            <a:extLst>
              <a:ext uri="{FF2B5EF4-FFF2-40B4-BE49-F238E27FC236}">
                <a16:creationId xmlns:a16="http://schemas.microsoft.com/office/drawing/2014/main" id="{ACFB9CD2-EA4D-4212-D5A3-C77C6D7826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00" y="762000"/>
            <a:ext cx="10160000"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20023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67077C-7AAF-7F3B-4A1D-2EBF1F664D6E}"/>
              </a:ext>
            </a:extLst>
          </p:cNvPr>
          <p:cNvPicPr>
            <a:picLocks noChangeAspect="1"/>
          </p:cNvPicPr>
          <p:nvPr/>
        </p:nvPicPr>
        <p:blipFill>
          <a:blip r:embed="rId2"/>
          <a:stretch>
            <a:fillRect/>
          </a:stretch>
        </p:blipFill>
        <p:spPr>
          <a:xfrm>
            <a:off x="0" y="-5221866"/>
            <a:ext cx="12191999" cy="11464811"/>
          </a:xfrm>
          <a:prstGeom prst="rect">
            <a:avLst/>
          </a:prstGeom>
        </p:spPr>
      </p:pic>
      <p:sp>
        <p:nvSpPr>
          <p:cNvPr id="5" name="TextBox 4">
            <a:extLst>
              <a:ext uri="{FF2B5EF4-FFF2-40B4-BE49-F238E27FC236}">
                <a16:creationId xmlns:a16="http://schemas.microsoft.com/office/drawing/2014/main" id="{F5175E6B-86F1-2F14-4FA0-FDAD3F4B8141}"/>
              </a:ext>
            </a:extLst>
          </p:cNvPr>
          <p:cNvSpPr txBox="1"/>
          <p:nvPr/>
        </p:nvSpPr>
        <p:spPr>
          <a:xfrm>
            <a:off x="7782010" y="6488668"/>
            <a:ext cx="4409990" cy="369332"/>
          </a:xfrm>
          <a:prstGeom prst="rect">
            <a:avLst/>
          </a:prstGeom>
          <a:noFill/>
        </p:spPr>
        <p:txBody>
          <a:bodyPr wrap="none" rtlCol="0">
            <a:spAutoFit/>
          </a:bodyPr>
          <a:lstStyle/>
          <a:p>
            <a:r>
              <a:rPr lang="en-US" i="1" dirty="0"/>
              <a:t>Source: </a:t>
            </a:r>
            <a:r>
              <a:rPr lang="en-US" i="1" dirty="0" err="1"/>
              <a:t>NextDoor</a:t>
            </a:r>
            <a:r>
              <a:rPr lang="en-US" i="1" dirty="0"/>
              <a:t> Transparency Report, 2023</a:t>
            </a:r>
          </a:p>
        </p:txBody>
      </p:sp>
      <p:sp>
        <p:nvSpPr>
          <p:cNvPr id="2" name="Rectangle 1">
            <a:extLst>
              <a:ext uri="{FF2B5EF4-FFF2-40B4-BE49-F238E27FC236}">
                <a16:creationId xmlns:a16="http://schemas.microsoft.com/office/drawing/2014/main" id="{632464FC-8BB2-7B25-7A8C-EEBE4AE47908}"/>
              </a:ext>
            </a:extLst>
          </p:cNvPr>
          <p:cNvSpPr/>
          <p:nvPr/>
        </p:nvSpPr>
        <p:spPr>
          <a:xfrm>
            <a:off x="884903" y="3942735"/>
            <a:ext cx="10510684" cy="1818968"/>
          </a:xfrm>
          <a:prstGeom prst="rect">
            <a:avLst/>
          </a:prstGeom>
          <a:solidFill>
            <a:srgbClr val="6FF1EB">
              <a:alpha val="2354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0084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CF6A9-B435-26E1-99C2-145ECEB2ECA4}"/>
              </a:ext>
            </a:extLst>
          </p:cNvPr>
          <p:cNvSpPr>
            <a:spLocks noGrp="1"/>
          </p:cNvSpPr>
          <p:nvPr>
            <p:ph type="title"/>
          </p:nvPr>
        </p:nvSpPr>
        <p:spPr>
          <a:xfrm>
            <a:off x="581192" y="702156"/>
            <a:ext cx="3840337" cy="550174"/>
          </a:xfrm>
        </p:spPr>
        <p:txBody>
          <a:bodyPr/>
          <a:lstStyle/>
          <a:p>
            <a:r>
              <a:rPr lang="en-US" dirty="0"/>
              <a:t>Matching Key Terms</a:t>
            </a:r>
          </a:p>
        </p:txBody>
      </p:sp>
      <p:sp>
        <p:nvSpPr>
          <p:cNvPr id="3" name="Content Placeholder 2">
            <a:extLst>
              <a:ext uri="{FF2B5EF4-FFF2-40B4-BE49-F238E27FC236}">
                <a16:creationId xmlns:a16="http://schemas.microsoft.com/office/drawing/2014/main" id="{219819BD-F70E-C306-1FF9-A6413A6D74AB}"/>
              </a:ext>
            </a:extLst>
          </p:cNvPr>
          <p:cNvSpPr>
            <a:spLocks noGrp="1"/>
          </p:cNvSpPr>
          <p:nvPr>
            <p:ph idx="1"/>
          </p:nvPr>
        </p:nvSpPr>
        <p:spPr>
          <a:xfrm>
            <a:off x="581194" y="1433079"/>
            <a:ext cx="4928355" cy="4524237"/>
          </a:xfrm>
        </p:spPr>
        <p:txBody>
          <a:bodyPr>
            <a:normAutofit/>
          </a:bodyPr>
          <a:lstStyle/>
          <a:p>
            <a:pPr marL="342900" indent="-342900">
              <a:buFont typeface="+mj-lt"/>
              <a:buAutoNum type="arabicPeriod"/>
            </a:pPr>
            <a:r>
              <a:rPr lang="en-US" dirty="0"/>
              <a:t>Large Language Models : </a:t>
            </a:r>
          </a:p>
          <a:p>
            <a:pPr marL="342900" indent="-342900">
              <a:buFont typeface="+mj-lt"/>
              <a:buAutoNum type="arabicPeriod"/>
            </a:pPr>
            <a:r>
              <a:rPr lang="en-US" dirty="0"/>
              <a:t>Chatbot: </a:t>
            </a:r>
          </a:p>
          <a:p>
            <a:pPr marL="342900" indent="-342900">
              <a:buFont typeface="+mj-lt"/>
              <a:buAutoNum type="arabicPeriod"/>
            </a:pPr>
            <a:r>
              <a:rPr lang="en-US" dirty="0"/>
              <a:t>Machine Learning:</a:t>
            </a:r>
          </a:p>
          <a:p>
            <a:pPr marL="342900" indent="-342900">
              <a:buFont typeface="+mj-lt"/>
              <a:buAutoNum type="arabicPeriod"/>
            </a:pPr>
            <a:r>
              <a:rPr lang="en-US" dirty="0"/>
              <a:t>Prompting: </a:t>
            </a:r>
          </a:p>
          <a:p>
            <a:pPr marL="342900" indent="-342900">
              <a:buFont typeface="+mj-lt"/>
              <a:buAutoNum type="arabicPeriod"/>
            </a:pPr>
            <a:r>
              <a:rPr lang="en-US" dirty="0"/>
              <a:t>Hallucination: </a:t>
            </a:r>
          </a:p>
          <a:p>
            <a:pPr marL="342900" indent="-342900">
              <a:buFont typeface="+mj-lt"/>
              <a:buAutoNum type="arabicPeriod"/>
            </a:pPr>
            <a:r>
              <a:rPr lang="en-US" dirty="0"/>
              <a:t>Tokens:</a:t>
            </a:r>
          </a:p>
          <a:p>
            <a:pPr marL="342900" indent="-342900">
              <a:buFont typeface="+mj-lt"/>
              <a:buAutoNum type="arabicPeriod"/>
            </a:pPr>
            <a:r>
              <a:rPr lang="en-US" dirty="0"/>
              <a:t>Reinforcement Learning from Human Feedback: </a:t>
            </a:r>
          </a:p>
          <a:p>
            <a:pPr marL="342900" indent="-342900">
              <a:buFont typeface="+mj-lt"/>
              <a:buAutoNum type="arabicPeriod"/>
            </a:pPr>
            <a:r>
              <a:rPr lang="en-US" dirty="0"/>
              <a:t>Fine-tuning:</a:t>
            </a:r>
          </a:p>
          <a:p>
            <a:pPr marL="342900" indent="-342900">
              <a:buFont typeface="+mj-lt"/>
              <a:buAutoNum type="arabicPeriod"/>
            </a:pPr>
            <a:r>
              <a:rPr lang="en-US" dirty="0"/>
              <a:t>Retrieval-Augmented Generation:</a:t>
            </a:r>
          </a:p>
          <a:p>
            <a:pPr marL="342900" indent="-342900">
              <a:buFont typeface="+mj-lt"/>
              <a:buAutoNum type="arabicPeriod"/>
            </a:pPr>
            <a:r>
              <a:rPr lang="en-US" dirty="0"/>
              <a:t>Agent:</a:t>
            </a:r>
          </a:p>
        </p:txBody>
      </p:sp>
      <p:sp>
        <p:nvSpPr>
          <p:cNvPr id="4" name="Slide Number Placeholder 3">
            <a:extLst>
              <a:ext uri="{FF2B5EF4-FFF2-40B4-BE49-F238E27FC236}">
                <a16:creationId xmlns:a16="http://schemas.microsoft.com/office/drawing/2014/main" id="{4B592AA6-B812-153E-AB29-2DCBD9AA8829}"/>
              </a:ext>
            </a:extLst>
          </p:cNvPr>
          <p:cNvSpPr>
            <a:spLocks noGrp="1"/>
          </p:cNvSpPr>
          <p:nvPr>
            <p:ph type="sldNum" sz="quarter" idx="12"/>
          </p:nvPr>
        </p:nvSpPr>
        <p:spPr/>
        <p:txBody>
          <a:bodyPr/>
          <a:lstStyle/>
          <a:p>
            <a:fld id="{3A98EE3D-8CD1-4C3F-BD1C-C98C9596463C}" type="slidenum">
              <a:rPr lang="en-US" smtClean="0"/>
              <a:t>31</a:t>
            </a:fld>
            <a:endParaRPr lang="en-US" dirty="0"/>
          </a:p>
        </p:txBody>
      </p:sp>
      <p:sp>
        <p:nvSpPr>
          <p:cNvPr id="5" name="Content Placeholder 2">
            <a:extLst>
              <a:ext uri="{FF2B5EF4-FFF2-40B4-BE49-F238E27FC236}">
                <a16:creationId xmlns:a16="http://schemas.microsoft.com/office/drawing/2014/main" id="{F5E54604-C6EC-B702-E14E-1ECC38D15AC8}"/>
              </a:ext>
            </a:extLst>
          </p:cNvPr>
          <p:cNvSpPr txBox="1">
            <a:spLocks/>
          </p:cNvSpPr>
          <p:nvPr/>
        </p:nvSpPr>
        <p:spPr>
          <a:xfrm>
            <a:off x="5673919" y="977243"/>
            <a:ext cx="5936888" cy="5276168"/>
          </a:xfrm>
          <a:prstGeom prst="rect">
            <a:avLst/>
          </a:prstGeom>
        </p:spPr>
        <p:txBody>
          <a:bodyPr vert="horz" lIns="91440" tIns="45720" rIns="91440" bIns="45720" rtlCol="0" anchor="ctr">
            <a:normAutofit fontScale="85000" lnSpcReduction="1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42900" indent="-342900">
              <a:buFont typeface="+mj-lt"/>
              <a:buAutoNum type="alphaUcPeriod"/>
            </a:pPr>
            <a:r>
              <a:rPr lang="en-US" dirty="0"/>
              <a:t>An autonomous entity, like a chatbot, designed to automate tasks, make decisions, or solve problems without the need for human intervention</a:t>
            </a:r>
          </a:p>
          <a:p>
            <a:pPr marL="342900" indent="-342900">
              <a:buFont typeface="+mj-lt"/>
              <a:buAutoNum type="alphaUcPeriod"/>
            </a:pPr>
            <a:r>
              <a:rPr lang="en-US" dirty="0"/>
              <a:t>Adjusting and refining a pretrained model using additional data to improve its performance on a specific task</a:t>
            </a:r>
          </a:p>
          <a:p>
            <a:pPr marL="342900" indent="-342900">
              <a:buFont typeface="+mj-lt"/>
              <a:buAutoNum type="alphaUcPeriod"/>
            </a:pPr>
            <a:r>
              <a:rPr lang="en-US" dirty="0"/>
              <a:t>Instructions or examples that guide an AI model in generating desired responses or outputs.</a:t>
            </a:r>
          </a:p>
          <a:p>
            <a:pPr marL="342900" indent="-342900">
              <a:buFont typeface="+mj-lt"/>
              <a:buAutoNum type="alphaUcPeriod"/>
            </a:pPr>
            <a:r>
              <a:rPr lang="en-US" dirty="0"/>
              <a:t>An advanced computer program trained on vast amounts of text data, enabling it to understand and generate human-like language</a:t>
            </a:r>
          </a:p>
          <a:p>
            <a:pPr marL="342900" indent="-342900">
              <a:buFont typeface="+mj-lt"/>
              <a:buAutoNum type="alphaUcPeriod"/>
            </a:pPr>
            <a:r>
              <a:rPr lang="en-US" dirty="0"/>
              <a:t>A technique that improves how AI models respond to queries by searching a large database for the most relevant information</a:t>
            </a:r>
          </a:p>
          <a:p>
            <a:pPr marL="342900" indent="-342900">
              <a:buFont typeface="+mj-lt"/>
              <a:buAutoNum type="alphaUcPeriod"/>
            </a:pPr>
            <a:r>
              <a:rPr lang="en-US" dirty="0"/>
              <a:t>A piece of information within a prompt, such as a word or character</a:t>
            </a:r>
          </a:p>
          <a:p>
            <a:pPr marL="342900" indent="-342900">
              <a:buFont typeface="+mj-lt"/>
              <a:buAutoNum type="alphaUcPeriod"/>
            </a:pPr>
            <a:r>
              <a:rPr lang="en-US" dirty="0"/>
              <a:t>A computer program designed to simulate conversation with human users.</a:t>
            </a:r>
          </a:p>
          <a:p>
            <a:pPr marL="342900" indent="-342900">
              <a:buFont typeface="+mj-lt"/>
              <a:buAutoNum type="alphaUcPeriod"/>
            </a:pPr>
            <a:r>
              <a:rPr lang="en-US" dirty="0"/>
              <a:t>An AI technique where machines learn and improve based on feedback provided by humans</a:t>
            </a:r>
          </a:p>
          <a:p>
            <a:pPr marL="342900" indent="-342900">
              <a:buFont typeface="+mj-lt"/>
              <a:buAutoNum type="alphaUcPeriod"/>
            </a:pPr>
            <a:r>
              <a:rPr lang="en-US" dirty="0"/>
              <a:t>A subset of AI that involves training computer systems to learn from data and improve their performance.</a:t>
            </a:r>
          </a:p>
          <a:p>
            <a:pPr marL="342900" indent="-342900">
              <a:buFont typeface="+mj-lt"/>
              <a:buAutoNum type="alphaUcPeriod"/>
            </a:pPr>
            <a:r>
              <a:rPr lang="en-US" dirty="0"/>
              <a:t>When an AI model confidently provides factually incorrect or nonsensical information.</a:t>
            </a:r>
          </a:p>
        </p:txBody>
      </p:sp>
      <p:sp>
        <p:nvSpPr>
          <p:cNvPr id="6" name="TextBox 5">
            <a:extLst>
              <a:ext uri="{FF2B5EF4-FFF2-40B4-BE49-F238E27FC236}">
                <a16:creationId xmlns:a16="http://schemas.microsoft.com/office/drawing/2014/main" id="{F61881E9-A830-3B1F-E321-A38DC4145C84}"/>
              </a:ext>
            </a:extLst>
          </p:cNvPr>
          <p:cNvSpPr txBox="1"/>
          <p:nvPr/>
        </p:nvSpPr>
        <p:spPr>
          <a:xfrm>
            <a:off x="3321932" y="1666754"/>
            <a:ext cx="428263" cy="369332"/>
          </a:xfrm>
          <a:prstGeom prst="rect">
            <a:avLst/>
          </a:prstGeom>
          <a:noFill/>
        </p:spPr>
        <p:txBody>
          <a:bodyPr wrap="square" rtlCol="0">
            <a:spAutoFit/>
          </a:bodyPr>
          <a:lstStyle/>
          <a:p>
            <a:r>
              <a:rPr lang="en-US" dirty="0"/>
              <a:t>D.</a:t>
            </a:r>
          </a:p>
        </p:txBody>
      </p:sp>
      <p:sp>
        <p:nvSpPr>
          <p:cNvPr id="8" name="TextBox 7">
            <a:extLst>
              <a:ext uri="{FF2B5EF4-FFF2-40B4-BE49-F238E27FC236}">
                <a16:creationId xmlns:a16="http://schemas.microsoft.com/office/drawing/2014/main" id="{F524E6D2-8809-9575-EE18-7A4E8C5AF04F}"/>
              </a:ext>
            </a:extLst>
          </p:cNvPr>
          <p:cNvSpPr txBox="1"/>
          <p:nvPr/>
        </p:nvSpPr>
        <p:spPr>
          <a:xfrm>
            <a:off x="1828799" y="2059236"/>
            <a:ext cx="451412" cy="369332"/>
          </a:xfrm>
          <a:prstGeom prst="rect">
            <a:avLst/>
          </a:prstGeom>
          <a:noFill/>
        </p:spPr>
        <p:txBody>
          <a:bodyPr wrap="square" rtlCol="0">
            <a:spAutoFit/>
          </a:bodyPr>
          <a:lstStyle/>
          <a:p>
            <a:r>
              <a:rPr lang="en-US" dirty="0"/>
              <a:t>G.</a:t>
            </a:r>
          </a:p>
        </p:txBody>
      </p:sp>
      <p:sp>
        <p:nvSpPr>
          <p:cNvPr id="9" name="TextBox 8">
            <a:extLst>
              <a:ext uri="{FF2B5EF4-FFF2-40B4-BE49-F238E27FC236}">
                <a16:creationId xmlns:a16="http://schemas.microsoft.com/office/drawing/2014/main" id="{5A042AD7-430B-813F-D823-7FA0D64C5BAD}"/>
              </a:ext>
            </a:extLst>
          </p:cNvPr>
          <p:cNvSpPr txBox="1"/>
          <p:nvPr/>
        </p:nvSpPr>
        <p:spPr>
          <a:xfrm>
            <a:off x="2710405" y="2475739"/>
            <a:ext cx="310113" cy="369332"/>
          </a:xfrm>
          <a:prstGeom prst="rect">
            <a:avLst/>
          </a:prstGeom>
          <a:noFill/>
        </p:spPr>
        <p:txBody>
          <a:bodyPr wrap="square" rtlCol="0">
            <a:spAutoFit/>
          </a:bodyPr>
          <a:lstStyle/>
          <a:p>
            <a:r>
              <a:rPr lang="en-US" dirty="0"/>
              <a:t>I.</a:t>
            </a:r>
          </a:p>
        </p:txBody>
      </p:sp>
      <p:sp>
        <p:nvSpPr>
          <p:cNvPr id="10" name="TextBox 9">
            <a:extLst>
              <a:ext uri="{FF2B5EF4-FFF2-40B4-BE49-F238E27FC236}">
                <a16:creationId xmlns:a16="http://schemas.microsoft.com/office/drawing/2014/main" id="{E98A63C2-7020-E204-9958-5531164F851E}"/>
              </a:ext>
            </a:extLst>
          </p:cNvPr>
          <p:cNvSpPr txBox="1"/>
          <p:nvPr/>
        </p:nvSpPr>
        <p:spPr>
          <a:xfrm>
            <a:off x="2049948" y="2916359"/>
            <a:ext cx="451412" cy="369332"/>
          </a:xfrm>
          <a:prstGeom prst="rect">
            <a:avLst/>
          </a:prstGeom>
          <a:noFill/>
        </p:spPr>
        <p:txBody>
          <a:bodyPr wrap="square" rtlCol="0">
            <a:spAutoFit/>
          </a:bodyPr>
          <a:lstStyle/>
          <a:p>
            <a:r>
              <a:rPr lang="en-US" dirty="0"/>
              <a:t>C.</a:t>
            </a:r>
          </a:p>
        </p:txBody>
      </p:sp>
      <p:sp>
        <p:nvSpPr>
          <p:cNvPr id="11" name="TextBox 10">
            <a:extLst>
              <a:ext uri="{FF2B5EF4-FFF2-40B4-BE49-F238E27FC236}">
                <a16:creationId xmlns:a16="http://schemas.microsoft.com/office/drawing/2014/main" id="{1500639E-AE73-0BA6-DAA8-E6B2075403DF}"/>
              </a:ext>
            </a:extLst>
          </p:cNvPr>
          <p:cNvSpPr txBox="1"/>
          <p:nvPr/>
        </p:nvSpPr>
        <p:spPr>
          <a:xfrm>
            <a:off x="2320724" y="3285691"/>
            <a:ext cx="451412" cy="369332"/>
          </a:xfrm>
          <a:prstGeom prst="rect">
            <a:avLst/>
          </a:prstGeom>
          <a:noFill/>
        </p:spPr>
        <p:txBody>
          <a:bodyPr wrap="square" rtlCol="0">
            <a:spAutoFit/>
          </a:bodyPr>
          <a:lstStyle/>
          <a:p>
            <a:r>
              <a:rPr lang="en-US" dirty="0"/>
              <a:t>J.</a:t>
            </a:r>
          </a:p>
        </p:txBody>
      </p:sp>
      <p:sp>
        <p:nvSpPr>
          <p:cNvPr id="12" name="TextBox 11">
            <a:extLst>
              <a:ext uri="{FF2B5EF4-FFF2-40B4-BE49-F238E27FC236}">
                <a16:creationId xmlns:a16="http://schemas.microsoft.com/office/drawing/2014/main" id="{CE9BF0BF-CF52-D538-CDC3-05C5B06CB7A2}"/>
              </a:ext>
            </a:extLst>
          </p:cNvPr>
          <p:cNvSpPr txBox="1"/>
          <p:nvPr/>
        </p:nvSpPr>
        <p:spPr>
          <a:xfrm>
            <a:off x="1770927" y="3695197"/>
            <a:ext cx="451412" cy="369332"/>
          </a:xfrm>
          <a:prstGeom prst="rect">
            <a:avLst/>
          </a:prstGeom>
          <a:noFill/>
        </p:spPr>
        <p:txBody>
          <a:bodyPr wrap="square" rtlCol="0">
            <a:spAutoFit/>
          </a:bodyPr>
          <a:lstStyle/>
          <a:p>
            <a:r>
              <a:rPr lang="en-US" dirty="0"/>
              <a:t>F.</a:t>
            </a:r>
          </a:p>
        </p:txBody>
      </p:sp>
      <p:sp>
        <p:nvSpPr>
          <p:cNvPr id="13" name="TextBox 12">
            <a:extLst>
              <a:ext uri="{FF2B5EF4-FFF2-40B4-BE49-F238E27FC236}">
                <a16:creationId xmlns:a16="http://schemas.microsoft.com/office/drawing/2014/main" id="{356FCEB4-FF47-49B8-F008-55DB0B412A11}"/>
              </a:ext>
            </a:extLst>
          </p:cNvPr>
          <p:cNvSpPr txBox="1"/>
          <p:nvPr/>
        </p:nvSpPr>
        <p:spPr>
          <a:xfrm flipH="1">
            <a:off x="5058136" y="3865711"/>
            <a:ext cx="451413" cy="369332"/>
          </a:xfrm>
          <a:prstGeom prst="rect">
            <a:avLst/>
          </a:prstGeom>
          <a:noFill/>
        </p:spPr>
        <p:txBody>
          <a:bodyPr wrap="square" rtlCol="0">
            <a:spAutoFit/>
          </a:bodyPr>
          <a:lstStyle/>
          <a:p>
            <a:r>
              <a:rPr lang="en-US" dirty="0"/>
              <a:t>H.</a:t>
            </a:r>
          </a:p>
        </p:txBody>
      </p:sp>
      <p:sp>
        <p:nvSpPr>
          <p:cNvPr id="14" name="TextBox 13">
            <a:extLst>
              <a:ext uri="{FF2B5EF4-FFF2-40B4-BE49-F238E27FC236}">
                <a16:creationId xmlns:a16="http://schemas.microsoft.com/office/drawing/2014/main" id="{23A33731-243F-0729-058E-8957605ABBF0}"/>
              </a:ext>
            </a:extLst>
          </p:cNvPr>
          <p:cNvSpPr txBox="1"/>
          <p:nvPr/>
        </p:nvSpPr>
        <p:spPr>
          <a:xfrm rot="10800000" flipH="1" flipV="1">
            <a:off x="2107822" y="4540745"/>
            <a:ext cx="451413" cy="369332"/>
          </a:xfrm>
          <a:prstGeom prst="rect">
            <a:avLst/>
          </a:prstGeom>
          <a:noFill/>
        </p:spPr>
        <p:txBody>
          <a:bodyPr wrap="square" rtlCol="0">
            <a:spAutoFit/>
          </a:bodyPr>
          <a:lstStyle/>
          <a:p>
            <a:r>
              <a:rPr lang="en-US" dirty="0"/>
              <a:t>B.</a:t>
            </a:r>
          </a:p>
        </p:txBody>
      </p:sp>
      <p:sp>
        <p:nvSpPr>
          <p:cNvPr id="15" name="TextBox 14">
            <a:extLst>
              <a:ext uri="{FF2B5EF4-FFF2-40B4-BE49-F238E27FC236}">
                <a16:creationId xmlns:a16="http://schemas.microsoft.com/office/drawing/2014/main" id="{2D56C5DF-3968-55CB-9B6E-9168BB772B03}"/>
              </a:ext>
            </a:extLst>
          </p:cNvPr>
          <p:cNvSpPr txBox="1"/>
          <p:nvPr/>
        </p:nvSpPr>
        <p:spPr>
          <a:xfrm rot="10800000" flipH="1" flipV="1">
            <a:off x="4042027" y="4967952"/>
            <a:ext cx="451413" cy="369332"/>
          </a:xfrm>
          <a:prstGeom prst="rect">
            <a:avLst/>
          </a:prstGeom>
          <a:noFill/>
        </p:spPr>
        <p:txBody>
          <a:bodyPr wrap="square" rtlCol="0">
            <a:spAutoFit/>
          </a:bodyPr>
          <a:lstStyle/>
          <a:p>
            <a:r>
              <a:rPr lang="en-US" dirty="0"/>
              <a:t>E.</a:t>
            </a:r>
          </a:p>
        </p:txBody>
      </p:sp>
      <p:sp>
        <p:nvSpPr>
          <p:cNvPr id="16" name="TextBox 15">
            <a:extLst>
              <a:ext uri="{FF2B5EF4-FFF2-40B4-BE49-F238E27FC236}">
                <a16:creationId xmlns:a16="http://schemas.microsoft.com/office/drawing/2014/main" id="{386DD9DB-B369-8487-E08D-42A690016440}"/>
              </a:ext>
            </a:extLst>
          </p:cNvPr>
          <p:cNvSpPr txBox="1"/>
          <p:nvPr/>
        </p:nvSpPr>
        <p:spPr>
          <a:xfrm rot="10800000" flipH="1" flipV="1">
            <a:off x="1608880" y="5374718"/>
            <a:ext cx="451413" cy="369332"/>
          </a:xfrm>
          <a:prstGeom prst="rect">
            <a:avLst/>
          </a:prstGeom>
          <a:noFill/>
        </p:spPr>
        <p:txBody>
          <a:bodyPr wrap="square" rtlCol="0">
            <a:spAutoFit/>
          </a:bodyPr>
          <a:lstStyle/>
          <a:p>
            <a:r>
              <a:rPr lang="en-US" dirty="0"/>
              <a:t>A.</a:t>
            </a:r>
          </a:p>
        </p:txBody>
      </p:sp>
      <p:cxnSp>
        <p:nvCxnSpPr>
          <p:cNvPr id="18" name="Straight Arrow Connector 17">
            <a:extLst>
              <a:ext uri="{FF2B5EF4-FFF2-40B4-BE49-F238E27FC236}">
                <a16:creationId xmlns:a16="http://schemas.microsoft.com/office/drawing/2014/main" id="{50F1C495-66BD-5D4D-1475-CFC5CFE547DC}"/>
              </a:ext>
            </a:extLst>
          </p:cNvPr>
          <p:cNvCxnSpPr>
            <a:cxnSpLocks/>
          </p:cNvCxnSpPr>
          <p:nvPr/>
        </p:nvCxnSpPr>
        <p:spPr>
          <a:xfrm>
            <a:off x="3613229" y="1897652"/>
            <a:ext cx="2060690" cy="8571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0A9AAF9-29BB-3681-B7D7-88C17435160F}"/>
              </a:ext>
            </a:extLst>
          </p:cNvPr>
          <p:cNvCxnSpPr>
            <a:cxnSpLocks/>
          </p:cNvCxnSpPr>
          <p:nvPr/>
        </p:nvCxnSpPr>
        <p:spPr>
          <a:xfrm>
            <a:off x="2204980" y="2317255"/>
            <a:ext cx="3468939" cy="1917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24EB5BF-0BD8-647A-B3A8-4152CD7A0921}"/>
              </a:ext>
            </a:extLst>
          </p:cNvPr>
          <p:cNvCxnSpPr>
            <a:cxnSpLocks/>
            <a:stCxn id="9" idx="2"/>
          </p:cNvCxnSpPr>
          <p:nvPr/>
        </p:nvCxnSpPr>
        <p:spPr>
          <a:xfrm>
            <a:off x="2865462" y="2845071"/>
            <a:ext cx="2808457" cy="2492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CF53BA3-87C6-9DDC-EE1F-411AAF786AAA}"/>
              </a:ext>
            </a:extLst>
          </p:cNvPr>
          <p:cNvCxnSpPr>
            <a:stCxn id="10" idx="3"/>
          </p:cNvCxnSpPr>
          <p:nvPr/>
        </p:nvCxnSpPr>
        <p:spPr>
          <a:xfrm flipV="1">
            <a:off x="2501360" y="2243902"/>
            <a:ext cx="3213072" cy="8571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9596ED8-CAF8-4E35-C891-D849A95B5836}"/>
              </a:ext>
            </a:extLst>
          </p:cNvPr>
          <p:cNvCxnSpPr>
            <a:cxnSpLocks/>
            <a:stCxn id="11" idx="2"/>
          </p:cNvCxnSpPr>
          <p:nvPr/>
        </p:nvCxnSpPr>
        <p:spPr>
          <a:xfrm>
            <a:off x="2546430" y="3655023"/>
            <a:ext cx="3185361" cy="2225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CEA4245-55CF-9D27-9D41-6B5C338FFA6F}"/>
              </a:ext>
            </a:extLst>
          </p:cNvPr>
          <p:cNvCxnSpPr>
            <a:stCxn id="12" idx="3"/>
          </p:cNvCxnSpPr>
          <p:nvPr/>
        </p:nvCxnSpPr>
        <p:spPr>
          <a:xfrm>
            <a:off x="2222339" y="3879863"/>
            <a:ext cx="3492093" cy="97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556A728-0361-B23F-07BC-49775756A4EA}"/>
              </a:ext>
            </a:extLst>
          </p:cNvPr>
          <p:cNvCxnSpPr>
            <a:cxnSpLocks/>
            <a:stCxn id="13" idx="2"/>
          </p:cNvCxnSpPr>
          <p:nvPr/>
        </p:nvCxnSpPr>
        <p:spPr>
          <a:xfrm>
            <a:off x="5283842" y="4235043"/>
            <a:ext cx="447949" cy="545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3AEB0FC-A73D-0B9C-01D3-F8C68FD08B8D}"/>
              </a:ext>
            </a:extLst>
          </p:cNvPr>
          <p:cNvCxnSpPr>
            <a:stCxn id="14" idx="3"/>
          </p:cNvCxnSpPr>
          <p:nvPr/>
        </p:nvCxnSpPr>
        <p:spPr>
          <a:xfrm flipV="1">
            <a:off x="2559235" y="1747777"/>
            <a:ext cx="3155197" cy="2977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57D7E10-81E0-F076-AB08-8DC93A1AA501}"/>
              </a:ext>
            </a:extLst>
          </p:cNvPr>
          <p:cNvCxnSpPr>
            <a:cxnSpLocks/>
          </p:cNvCxnSpPr>
          <p:nvPr/>
        </p:nvCxnSpPr>
        <p:spPr>
          <a:xfrm flipV="1">
            <a:off x="4340506" y="3387643"/>
            <a:ext cx="1333413" cy="1755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93D2FA6-D3ED-FA77-492A-304DE85FD6BB}"/>
              </a:ext>
            </a:extLst>
          </p:cNvPr>
          <p:cNvCxnSpPr>
            <a:stCxn id="16" idx="3"/>
          </p:cNvCxnSpPr>
          <p:nvPr/>
        </p:nvCxnSpPr>
        <p:spPr>
          <a:xfrm flipV="1">
            <a:off x="2060293" y="1169043"/>
            <a:ext cx="3654139" cy="4390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1356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dissolv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dissolv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par>
                                <p:cTn id="24" presetID="9"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dissolve">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dissolve">
                                      <p:cBhvr>
                                        <p:cTn id="31" dur="500"/>
                                        <p:tgtEl>
                                          <p:spTgt spid="10"/>
                                        </p:tgtEl>
                                      </p:cBhvr>
                                    </p:animEffect>
                                  </p:childTnLst>
                                </p:cTn>
                              </p:par>
                              <p:par>
                                <p:cTn id="32" presetID="9"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dissolve">
                                      <p:cBhvr>
                                        <p:cTn id="34" dur="500"/>
                                        <p:tgtEl>
                                          <p:spTgt spid="26"/>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dissolve">
                                      <p:cBhvr>
                                        <p:cTn id="39" dur="500"/>
                                        <p:tgtEl>
                                          <p:spTgt spid="11"/>
                                        </p:tgtEl>
                                      </p:cBhvr>
                                    </p:animEffect>
                                  </p:childTnLst>
                                </p:cTn>
                              </p:par>
                              <p:par>
                                <p:cTn id="40" presetID="9" presetClass="entr" presetSubtype="0" fill="hold"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dissolve">
                                      <p:cBhvr>
                                        <p:cTn id="42" dur="5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dissolve">
                                      <p:cBhvr>
                                        <p:cTn id="47" dur="500"/>
                                        <p:tgtEl>
                                          <p:spTgt spid="12"/>
                                        </p:tgtEl>
                                      </p:cBhvr>
                                    </p:animEffect>
                                  </p:childTnLst>
                                </p:cTn>
                              </p:par>
                              <p:par>
                                <p:cTn id="48" presetID="9" presetClass="entr" presetSubtype="0" fill="hold"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dissolve">
                                      <p:cBhvr>
                                        <p:cTn id="50" dur="500"/>
                                        <p:tgtEl>
                                          <p:spTgt spid="30"/>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dissolve">
                                      <p:cBhvr>
                                        <p:cTn id="55" dur="500"/>
                                        <p:tgtEl>
                                          <p:spTgt spid="13"/>
                                        </p:tgtEl>
                                      </p:cBhvr>
                                    </p:animEffect>
                                  </p:childTnLst>
                                </p:cTn>
                              </p:par>
                              <p:par>
                                <p:cTn id="56" presetID="9" presetClass="entr" presetSubtype="0" fill="hold"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dissolve">
                                      <p:cBhvr>
                                        <p:cTn id="58" dur="500"/>
                                        <p:tgtEl>
                                          <p:spTgt spid="32"/>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dissolve">
                                      <p:cBhvr>
                                        <p:cTn id="63" dur="500"/>
                                        <p:tgtEl>
                                          <p:spTgt spid="14"/>
                                        </p:tgtEl>
                                      </p:cBhvr>
                                    </p:animEffect>
                                  </p:childTnLst>
                                </p:cTn>
                              </p:par>
                              <p:par>
                                <p:cTn id="64" presetID="9" presetClass="entr" presetSubtype="0" fill="hold" nodeType="with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dissolve">
                                      <p:cBhvr>
                                        <p:cTn id="66" dur="500"/>
                                        <p:tgtEl>
                                          <p:spTgt spid="35"/>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dissolve">
                                      <p:cBhvr>
                                        <p:cTn id="71" dur="500"/>
                                        <p:tgtEl>
                                          <p:spTgt spid="15"/>
                                        </p:tgtEl>
                                      </p:cBhvr>
                                    </p:animEffect>
                                  </p:childTnLst>
                                </p:cTn>
                              </p:par>
                              <p:par>
                                <p:cTn id="72" presetID="9" presetClass="entr" presetSubtype="0" fill="hold" nodeType="with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dissolve">
                                      <p:cBhvr>
                                        <p:cTn id="74" dur="500"/>
                                        <p:tgtEl>
                                          <p:spTgt spid="37"/>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grpId="0" nodeType="click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dissolve">
                                      <p:cBhvr>
                                        <p:cTn id="79" dur="500"/>
                                        <p:tgtEl>
                                          <p:spTgt spid="16"/>
                                        </p:tgtEl>
                                      </p:cBhvr>
                                    </p:animEffect>
                                  </p:childTnLst>
                                </p:cTn>
                              </p:par>
                              <p:par>
                                <p:cTn id="80" presetID="9" presetClass="entr" presetSubtype="0" fill="hold" nodeType="withEffect">
                                  <p:stCondLst>
                                    <p:cond delay="0"/>
                                  </p:stCondLst>
                                  <p:childTnLst>
                                    <p:set>
                                      <p:cBhvr>
                                        <p:cTn id="81" dur="1" fill="hold">
                                          <p:stCondLst>
                                            <p:cond delay="0"/>
                                          </p:stCondLst>
                                        </p:cTn>
                                        <p:tgtEl>
                                          <p:spTgt spid="39"/>
                                        </p:tgtEl>
                                        <p:attrNameLst>
                                          <p:attrName>style.visibility</p:attrName>
                                        </p:attrNameLst>
                                      </p:cBhvr>
                                      <p:to>
                                        <p:strVal val="visible"/>
                                      </p:to>
                                    </p:set>
                                    <p:animEffect transition="in" filter="dissolve">
                                      <p:cBhvr>
                                        <p:cTn id="8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11" grpId="0"/>
      <p:bldP spid="12" grpId="0"/>
      <p:bldP spid="13" grpId="0"/>
      <p:bldP spid="14" grpId="0"/>
      <p:bldP spid="15" grpId="0"/>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05F4324-0450-0C3A-9CF3-CE458DA12794}"/>
              </a:ext>
            </a:extLst>
          </p:cNvPr>
          <p:cNvGrpSpPr/>
          <p:nvPr/>
        </p:nvGrpSpPr>
        <p:grpSpPr>
          <a:xfrm>
            <a:off x="1238864" y="1608961"/>
            <a:ext cx="10068233" cy="3640077"/>
            <a:chOff x="1865183" y="1714143"/>
            <a:chExt cx="8193217" cy="2801005"/>
          </a:xfrm>
        </p:grpSpPr>
        <p:sp>
          <p:nvSpPr>
            <p:cNvPr id="5" name="TextBox 4"/>
            <p:cNvSpPr txBox="1"/>
            <p:nvPr/>
          </p:nvSpPr>
          <p:spPr>
            <a:xfrm>
              <a:off x="1865183" y="1714143"/>
              <a:ext cx="989373" cy="2400657"/>
            </a:xfrm>
            <a:prstGeom prst="rect">
              <a:avLst/>
            </a:prstGeom>
            <a:noFill/>
          </p:spPr>
          <p:txBody>
            <a:bodyPr wrap="none" rtlCol="0">
              <a:spAutoFit/>
            </a:bodyPr>
            <a:lstStyle/>
            <a:p>
              <a:r>
                <a:rPr lang="en-US" sz="15000" dirty="0">
                  <a:solidFill>
                    <a:schemeClr val="bg1">
                      <a:lumMod val="85000"/>
                    </a:schemeClr>
                  </a:solidFill>
                  <a:ea typeface="Arial" charset="0"/>
                  <a:cs typeface="Arial" charset="0"/>
                </a:rPr>
                <a:t>“</a:t>
              </a:r>
            </a:p>
          </p:txBody>
        </p:sp>
        <p:sp>
          <p:nvSpPr>
            <p:cNvPr id="4" name="Rectangle 3"/>
            <p:cNvSpPr/>
            <p:nvPr/>
          </p:nvSpPr>
          <p:spPr>
            <a:xfrm>
              <a:off x="2514600" y="2514600"/>
              <a:ext cx="7543800" cy="2000548"/>
            </a:xfrm>
            <a:prstGeom prst="rect">
              <a:avLst/>
            </a:prstGeom>
          </p:spPr>
          <p:txBody>
            <a:bodyPr wrap="square">
              <a:spAutoFit/>
            </a:bodyPr>
            <a:lstStyle/>
            <a:p>
              <a:r>
                <a:rPr lang="en-US" sz="2800" i="1" dirty="0">
                  <a:latin typeface="WeblySleek UI Semilight" charset="0"/>
                  <a:ea typeface="WeblySleek UI Semilight" charset="0"/>
                  <a:cs typeface="WeblySleek UI Semilight" charset="0"/>
                </a:rPr>
                <a:t>AI won't take your job – it’s someone using AI that will take your job.</a:t>
              </a:r>
            </a:p>
            <a:p>
              <a:endParaRPr lang="en-US" sz="2800" i="1" dirty="0">
                <a:latin typeface="WeblySleek UI Semilight" charset="0"/>
                <a:ea typeface="WeblySleek UI Semilight" charset="0"/>
                <a:cs typeface="WeblySleek UI Semilight" charset="0"/>
              </a:endParaRPr>
            </a:p>
            <a:p>
              <a:pPr algn="r"/>
              <a:r>
                <a:rPr lang="en-US" sz="2000" i="1" dirty="0">
                  <a:latin typeface="WeblySleek UI Semilight" charset="0"/>
                  <a:ea typeface="WeblySleek UI Semilight" charset="0"/>
                  <a:cs typeface="WeblySleek UI Semilight" charset="0"/>
                </a:rPr>
                <a:t>Richard Baldwin, Economist</a:t>
              </a:r>
            </a:p>
            <a:p>
              <a:pPr algn="r"/>
              <a:r>
                <a:rPr lang="en-US" sz="2000" i="1" dirty="0">
                  <a:latin typeface="WeblySleek UI Semilight" charset="0"/>
                  <a:ea typeface="WeblySleek UI Semilight" charset="0"/>
                  <a:cs typeface="WeblySleek UI Semilight" charset="0"/>
                </a:rPr>
                <a:t>Growth Summit 2023</a:t>
              </a:r>
            </a:p>
          </p:txBody>
        </p:sp>
      </p:grpSp>
    </p:spTree>
    <p:extLst>
      <p:ext uri="{BB962C8B-B14F-4D97-AF65-F5344CB8AC3E}">
        <p14:creationId xmlns:p14="http://schemas.microsoft.com/office/powerpoint/2010/main" val="29249209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8B3F7-FEC9-6B4E-F550-C70BCD100EAC}"/>
              </a:ext>
            </a:extLst>
          </p:cNvPr>
          <p:cNvSpPr>
            <a:spLocks noGrp="1"/>
          </p:cNvSpPr>
          <p:nvPr>
            <p:ph type="title"/>
          </p:nvPr>
        </p:nvSpPr>
        <p:spPr/>
        <p:txBody>
          <a:bodyPr>
            <a:normAutofit fontScale="90000"/>
          </a:bodyPr>
          <a:lstStyle/>
          <a:p>
            <a:r>
              <a:rPr lang="en-US" sz="3600" dirty="0"/>
              <a:t>AI provides new analytic &amp; processing possibilities </a:t>
            </a:r>
          </a:p>
        </p:txBody>
      </p:sp>
      <p:sp>
        <p:nvSpPr>
          <p:cNvPr id="3" name="Content Placeholder 2">
            <a:extLst>
              <a:ext uri="{FF2B5EF4-FFF2-40B4-BE49-F238E27FC236}">
                <a16:creationId xmlns:a16="http://schemas.microsoft.com/office/drawing/2014/main" id="{E06FF329-4677-0841-AEC1-3359C220232E}"/>
              </a:ext>
            </a:extLst>
          </p:cNvPr>
          <p:cNvSpPr>
            <a:spLocks noGrp="1"/>
          </p:cNvSpPr>
          <p:nvPr>
            <p:ph idx="1"/>
          </p:nvPr>
        </p:nvSpPr>
        <p:spPr>
          <a:xfrm>
            <a:off x="581192" y="1515909"/>
            <a:ext cx="10515600" cy="4058982"/>
          </a:xfrm>
        </p:spPr>
        <p:txBody>
          <a:bodyPr>
            <a:normAutofit lnSpcReduction="10000"/>
          </a:bodyPr>
          <a:lstStyle/>
          <a:p>
            <a:pPr>
              <a:lnSpc>
                <a:spcPct val="100000"/>
              </a:lnSpc>
            </a:pPr>
            <a:r>
              <a:rPr lang="en-US" sz="2400" dirty="0"/>
              <a:t>Synthetic data</a:t>
            </a:r>
          </a:p>
          <a:p>
            <a:pPr>
              <a:lnSpc>
                <a:spcPct val="100000"/>
              </a:lnSpc>
            </a:pPr>
            <a:r>
              <a:rPr lang="en-US" sz="2400" dirty="0"/>
              <a:t>Automated query generation</a:t>
            </a:r>
          </a:p>
          <a:p>
            <a:pPr>
              <a:lnSpc>
                <a:spcPct val="100000"/>
              </a:lnSpc>
            </a:pPr>
            <a:r>
              <a:rPr lang="en-US" sz="2400" dirty="0"/>
              <a:t>Code completion</a:t>
            </a:r>
          </a:p>
          <a:p>
            <a:pPr>
              <a:lnSpc>
                <a:spcPct val="100000"/>
              </a:lnSpc>
            </a:pPr>
            <a:r>
              <a:rPr lang="en-US" sz="2400" dirty="0"/>
              <a:t>Unstructured text analysis</a:t>
            </a:r>
          </a:p>
          <a:p>
            <a:pPr>
              <a:lnSpc>
                <a:spcPct val="100000"/>
              </a:lnSpc>
            </a:pPr>
            <a:r>
              <a:rPr lang="en-US" sz="2400" dirty="0"/>
              <a:t>Embeddings</a:t>
            </a:r>
          </a:p>
          <a:p>
            <a:pPr>
              <a:lnSpc>
                <a:spcPct val="100000"/>
              </a:lnSpc>
            </a:pPr>
            <a:r>
              <a:rPr lang="en-US" sz="2400" dirty="0"/>
              <a:t>Simulated virtual populations</a:t>
            </a:r>
          </a:p>
          <a:p>
            <a:pPr>
              <a:lnSpc>
                <a:spcPct val="100000"/>
              </a:lnSpc>
            </a:pPr>
            <a:r>
              <a:rPr lang="en-US" sz="2400" dirty="0"/>
              <a:t>Sophisticated, semantically aware rewriting of text</a:t>
            </a:r>
          </a:p>
          <a:p>
            <a:pPr>
              <a:lnSpc>
                <a:spcPct val="100000"/>
              </a:lnSpc>
            </a:pPr>
            <a:r>
              <a:rPr lang="en-US" sz="2400" dirty="0"/>
              <a:t>…and more!</a:t>
            </a:r>
          </a:p>
        </p:txBody>
      </p:sp>
    </p:spTree>
    <p:extLst>
      <p:ext uri="{BB962C8B-B14F-4D97-AF65-F5344CB8AC3E}">
        <p14:creationId xmlns:p14="http://schemas.microsoft.com/office/powerpoint/2010/main" val="1907045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CD2DFF-0AD3-9FFB-B2BB-75A230A417D9}"/>
              </a:ext>
            </a:extLst>
          </p:cNvPr>
          <p:cNvSpPr>
            <a:spLocks noGrp="1"/>
          </p:cNvSpPr>
          <p:nvPr>
            <p:ph type="title"/>
          </p:nvPr>
        </p:nvSpPr>
        <p:spPr>
          <a:xfrm>
            <a:off x="4540780" y="2934834"/>
            <a:ext cx="3110439" cy="988332"/>
          </a:xfrm>
        </p:spPr>
        <p:txBody>
          <a:bodyPr anchor="t">
            <a:normAutofit/>
          </a:bodyPr>
          <a:lstStyle/>
          <a:p>
            <a:pPr algn="ctr"/>
            <a:r>
              <a:rPr lang="en-US" sz="4800" dirty="0"/>
              <a:t>Appendix</a:t>
            </a:r>
          </a:p>
        </p:txBody>
      </p:sp>
      <p:sp>
        <p:nvSpPr>
          <p:cNvPr id="4" name="Slide Number Placeholder 3">
            <a:extLst>
              <a:ext uri="{FF2B5EF4-FFF2-40B4-BE49-F238E27FC236}">
                <a16:creationId xmlns:a16="http://schemas.microsoft.com/office/drawing/2014/main" id="{868BD93A-52AE-F8B8-E700-340805E9710A}"/>
              </a:ext>
            </a:extLst>
          </p:cNvPr>
          <p:cNvSpPr>
            <a:spLocks noGrp="1"/>
          </p:cNvSpPr>
          <p:nvPr>
            <p:ph type="sldNum" sz="quarter" idx="12"/>
          </p:nvPr>
        </p:nvSpPr>
        <p:spPr/>
        <p:txBody>
          <a:bodyPr/>
          <a:lstStyle/>
          <a:p>
            <a:fld id="{3A98EE3D-8CD1-4C3F-BD1C-C98C9596463C}" type="slidenum">
              <a:rPr lang="en-US" smtClean="0"/>
              <a:t>34</a:t>
            </a:fld>
            <a:endParaRPr lang="en-US" dirty="0"/>
          </a:p>
        </p:txBody>
      </p:sp>
    </p:spTree>
    <p:extLst>
      <p:ext uri="{BB962C8B-B14F-4D97-AF65-F5344CB8AC3E}">
        <p14:creationId xmlns:p14="http://schemas.microsoft.com/office/powerpoint/2010/main" val="30330558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6D6A7-40F4-966E-C563-A708E033B9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E4872E-15E3-2EA8-4D73-8EC36AECA625}"/>
              </a:ext>
            </a:extLst>
          </p:cNvPr>
          <p:cNvSpPr>
            <a:spLocks noGrp="1"/>
          </p:cNvSpPr>
          <p:nvPr>
            <p:ph type="title"/>
          </p:nvPr>
        </p:nvSpPr>
        <p:spPr>
          <a:xfrm>
            <a:off x="575894" y="729658"/>
            <a:ext cx="11029616" cy="627194"/>
          </a:xfrm>
        </p:spPr>
        <p:txBody>
          <a:bodyPr/>
          <a:lstStyle/>
          <a:p>
            <a:r>
              <a:rPr lang="en-US" dirty="0" err="1"/>
              <a:t>Suno</a:t>
            </a:r>
            <a:r>
              <a:rPr lang="en-US" dirty="0"/>
              <a:t> Songs: Learning AI with Dr. T, epic Rock Dance pop</a:t>
            </a:r>
          </a:p>
        </p:txBody>
      </p:sp>
      <p:sp>
        <p:nvSpPr>
          <p:cNvPr id="3" name="Slide Number Placeholder 2">
            <a:extLst>
              <a:ext uri="{FF2B5EF4-FFF2-40B4-BE49-F238E27FC236}">
                <a16:creationId xmlns:a16="http://schemas.microsoft.com/office/drawing/2014/main" id="{C9E2B993-E78A-B97B-ADFA-9A08D0EDCA0D}"/>
              </a:ext>
            </a:extLst>
          </p:cNvPr>
          <p:cNvSpPr>
            <a:spLocks noGrp="1"/>
          </p:cNvSpPr>
          <p:nvPr>
            <p:ph type="sldNum" sz="quarter" idx="12"/>
          </p:nvPr>
        </p:nvSpPr>
        <p:spPr/>
        <p:txBody>
          <a:bodyPr/>
          <a:lstStyle/>
          <a:p>
            <a:fld id="{3A98EE3D-8CD1-4C3F-BD1C-C98C9596463C}" type="slidenum">
              <a:rPr lang="en-US" smtClean="0"/>
              <a:t>35</a:t>
            </a:fld>
            <a:endParaRPr lang="en-US" dirty="0"/>
          </a:p>
        </p:txBody>
      </p:sp>
      <p:sp>
        <p:nvSpPr>
          <p:cNvPr id="5" name="TextBox 4">
            <a:extLst>
              <a:ext uri="{FF2B5EF4-FFF2-40B4-BE49-F238E27FC236}">
                <a16:creationId xmlns:a16="http://schemas.microsoft.com/office/drawing/2014/main" id="{D2115B26-8839-FF41-085E-9E1CE06519C3}"/>
              </a:ext>
            </a:extLst>
          </p:cNvPr>
          <p:cNvSpPr txBox="1"/>
          <p:nvPr/>
        </p:nvSpPr>
        <p:spPr>
          <a:xfrm>
            <a:off x="575893" y="1456473"/>
            <a:ext cx="6861437" cy="369332"/>
          </a:xfrm>
          <a:prstGeom prst="rect">
            <a:avLst/>
          </a:prstGeom>
          <a:noFill/>
        </p:spPr>
        <p:txBody>
          <a:bodyPr wrap="square">
            <a:spAutoFit/>
          </a:bodyPr>
          <a:lstStyle/>
          <a:p>
            <a:r>
              <a:rPr lang="en-US" dirty="0"/>
              <a:t>https://</a:t>
            </a:r>
            <a:r>
              <a:rPr lang="en-US" dirty="0" err="1"/>
              <a:t>suno.com</a:t>
            </a:r>
            <a:r>
              <a:rPr lang="en-US" dirty="0"/>
              <a:t>/song/5c64d5e7-1515-4f73-b2ef-73fdf3a8cef6</a:t>
            </a:r>
          </a:p>
        </p:txBody>
      </p:sp>
      <p:sp>
        <p:nvSpPr>
          <p:cNvPr id="7" name="TextBox 6">
            <a:extLst>
              <a:ext uri="{FF2B5EF4-FFF2-40B4-BE49-F238E27FC236}">
                <a16:creationId xmlns:a16="http://schemas.microsoft.com/office/drawing/2014/main" id="{4D1F72BD-FDB0-295B-3B06-33CD7E2419BC}"/>
              </a:ext>
            </a:extLst>
          </p:cNvPr>
          <p:cNvSpPr txBox="1"/>
          <p:nvPr/>
        </p:nvSpPr>
        <p:spPr>
          <a:xfrm>
            <a:off x="575894" y="2165751"/>
            <a:ext cx="3370986" cy="4401205"/>
          </a:xfrm>
          <a:prstGeom prst="rect">
            <a:avLst/>
          </a:prstGeom>
          <a:noFill/>
        </p:spPr>
        <p:txBody>
          <a:bodyPr wrap="square">
            <a:spAutoFit/>
          </a:bodyPr>
          <a:lstStyle/>
          <a:p>
            <a:r>
              <a:rPr lang="en-US" sz="1400" dirty="0"/>
              <a:t>(Verse 1)</a:t>
            </a:r>
          </a:p>
          <a:p>
            <a:r>
              <a:rPr lang="en-US" sz="1400" dirty="0"/>
              <a:t>We walked into the class, just a little unsure,</a:t>
            </a:r>
          </a:p>
          <a:p>
            <a:r>
              <a:rPr lang="en-US" sz="1400" dirty="0"/>
              <a:t>A world so new, a code so pure,</a:t>
            </a:r>
          </a:p>
          <a:p>
            <a:r>
              <a:rPr lang="en-US" sz="1400" dirty="0"/>
              <a:t>But Dr. T had a spark in his eyes,</a:t>
            </a:r>
          </a:p>
          <a:p>
            <a:r>
              <a:rPr lang="en-US" sz="1400" dirty="0"/>
              <a:t>He said, “We’ll reach beyond the skies.”</a:t>
            </a:r>
          </a:p>
          <a:p>
            <a:endParaRPr lang="en-US" sz="1400" dirty="0"/>
          </a:p>
          <a:p>
            <a:r>
              <a:rPr lang="en-US" sz="1400" dirty="0"/>
              <a:t>(Chorus)</a:t>
            </a:r>
          </a:p>
          <a:p>
            <a:r>
              <a:rPr lang="en-US" sz="1400" dirty="0"/>
              <a:t>Learning AI with Dr. T,</a:t>
            </a:r>
          </a:p>
          <a:p>
            <a:r>
              <a:rPr lang="en-US" sz="1400" dirty="0"/>
              <a:t>Unlocking the secrets, setting minds free.</a:t>
            </a:r>
          </a:p>
          <a:p>
            <a:r>
              <a:rPr lang="en-US" sz="1400" dirty="0"/>
              <a:t>From algorithms to the heart of machines,</a:t>
            </a:r>
          </a:p>
          <a:p>
            <a:r>
              <a:rPr lang="en-US" sz="1400" dirty="0"/>
              <a:t>We’re dreaming in code, chasing our dreams.</a:t>
            </a:r>
          </a:p>
          <a:p>
            <a:endParaRPr lang="en-US" sz="1400" dirty="0"/>
          </a:p>
          <a:p>
            <a:r>
              <a:rPr lang="en-US" sz="1400" dirty="0"/>
              <a:t>(Verse 2)</a:t>
            </a:r>
          </a:p>
          <a:p>
            <a:r>
              <a:rPr lang="en-US" sz="1400" dirty="0"/>
              <a:t>Each line we write, each problem we solve,</a:t>
            </a:r>
          </a:p>
          <a:p>
            <a:r>
              <a:rPr lang="en-US" sz="1400" dirty="0"/>
              <a:t>We see the future start to evolve.</a:t>
            </a:r>
          </a:p>
          <a:p>
            <a:r>
              <a:rPr lang="en-US" sz="1400" dirty="0"/>
              <a:t>Neural nets, and models we create,</a:t>
            </a:r>
          </a:p>
          <a:p>
            <a:r>
              <a:rPr lang="en-US" sz="1400" dirty="0"/>
              <a:t>With Dr. T, there’s no limit to our fate.</a:t>
            </a:r>
          </a:p>
          <a:p>
            <a:endParaRPr lang="en-US" sz="1400" dirty="0"/>
          </a:p>
        </p:txBody>
      </p:sp>
      <p:sp>
        <p:nvSpPr>
          <p:cNvPr id="9" name="TextBox 8">
            <a:extLst>
              <a:ext uri="{FF2B5EF4-FFF2-40B4-BE49-F238E27FC236}">
                <a16:creationId xmlns:a16="http://schemas.microsoft.com/office/drawing/2014/main" id="{864CDEFA-EF22-038F-668C-41C2D59AD574}"/>
              </a:ext>
            </a:extLst>
          </p:cNvPr>
          <p:cNvSpPr txBox="1"/>
          <p:nvPr/>
        </p:nvSpPr>
        <p:spPr>
          <a:xfrm>
            <a:off x="3946880" y="2165751"/>
            <a:ext cx="3490451" cy="4401205"/>
          </a:xfrm>
          <a:prstGeom prst="rect">
            <a:avLst/>
          </a:prstGeom>
          <a:noFill/>
        </p:spPr>
        <p:txBody>
          <a:bodyPr wrap="square">
            <a:spAutoFit/>
          </a:bodyPr>
          <a:lstStyle/>
          <a:p>
            <a:r>
              <a:rPr lang="en-US" sz="1400" dirty="0"/>
              <a:t>(Chorus)</a:t>
            </a:r>
          </a:p>
          <a:p>
            <a:r>
              <a:rPr lang="en-US" sz="1400" dirty="0"/>
              <a:t>Learning AI with Dr. T,</a:t>
            </a:r>
          </a:p>
          <a:p>
            <a:r>
              <a:rPr lang="en-US" sz="1400" dirty="0"/>
              <a:t>Unlocking the secrets, setting minds free.</a:t>
            </a:r>
          </a:p>
          <a:p>
            <a:r>
              <a:rPr lang="en-US" sz="1400" dirty="0"/>
              <a:t>From algorithms to the heart of machines,</a:t>
            </a:r>
          </a:p>
          <a:p>
            <a:r>
              <a:rPr lang="en-US" sz="1400" dirty="0"/>
              <a:t>We’re dreaming in code, chasing our dreams.</a:t>
            </a:r>
          </a:p>
          <a:p>
            <a:endParaRPr lang="en-US" sz="1400" dirty="0"/>
          </a:p>
          <a:p>
            <a:r>
              <a:rPr lang="en-US" sz="1400" dirty="0"/>
              <a:t>(Bridge)</a:t>
            </a:r>
          </a:p>
          <a:p>
            <a:r>
              <a:rPr lang="en-US" sz="1400" dirty="0"/>
              <a:t>When the code gets tough, and the answers hide,</a:t>
            </a:r>
          </a:p>
          <a:p>
            <a:r>
              <a:rPr lang="en-US" sz="1400" dirty="0"/>
              <a:t>We hear his voice, “Don’t run, don’t hide.</a:t>
            </a:r>
          </a:p>
          <a:p>
            <a:r>
              <a:rPr lang="en-US" sz="1400" dirty="0"/>
              <a:t>Keep pushing forward, one line at a time,</a:t>
            </a:r>
          </a:p>
          <a:p>
            <a:r>
              <a:rPr lang="en-US" sz="1400" dirty="0"/>
              <a:t>In the world of AI, you’re ready to shine.”</a:t>
            </a:r>
          </a:p>
          <a:p>
            <a:endParaRPr lang="en-US" sz="1400" dirty="0"/>
          </a:p>
          <a:p>
            <a:r>
              <a:rPr lang="en-US" sz="1400" dirty="0"/>
              <a:t>(Chorus)</a:t>
            </a:r>
          </a:p>
          <a:p>
            <a:r>
              <a:rPr lang="en-US" sz="1400" dirty="0"/>
              <a:t>Learning AI with Dr. T,</a:t>
            </a:r>
          </a:p>
          <a:p>
            <a:r>
              <a:rPr lang="en-US" sz="1400" dirty="0"/>
              <a:t>Unlocking the secrets, setting minds free.</a:t>
            </a:r>
          </a:p>
          <a:p>
            <a:r>
              <a:rPr lang="en-US" sz="1400" dirty="0"/>
              <a:t>From algorithms to the heart of machines,</a:t>
            </a:r>
          </a:p>
          <a:p>
            <a:r>
              <a:rPr lang="en-US" sz="1400" dirty="0"/>
              <a:t>We’re dreaming in code, chasing our dreams.</a:t>
            </a:r>
          </a:p>
        </p:txBody>
      </p:sp>
      <p:sp>
        <p:nvSpPr>
          <p:cNvPr id="6" name="TextBox 5">
            <a:extLst>
              <a:ext uri="{FF2B5EF4-FFF2-40B4-BE49-F238E27FC236}">
                <a16:creationId xmlns:a16="http://schemas.microsoft.com/office/drawing/2014/main" id="{B3E43577-B282-70F7-3E57-BFA5E3ADB64F}"/>
              </a:ext>
            </a:extLst>
          </p:cNvPr>
          <p:cNvSpPr txBox="1"/>
          <p:nvPr/>
        </p:nvSpPr>
        <p:spPr>
          <a:xfrm>
            <a:off x="7437330" y="2165751"/>
            <a:ext cx="4178776" cy="2677656"/>
          </a:xfrm>
          <a:prstGeom prst="rect">
            <a:avLst/>
          </a:prstGeom>
          <a:noFill/>
        </p:spPr>
        <p:txBody>
          <a:bodyPr wrap="square">
            <a:spAutoFit/>
          </a:bodyPr>
          <a:lstStyle/>
          <a:p>
            <a:endParaRPr lang="en-US" sz="1400" dirty="0"/>
          </a:p>
          <a:p>
            <a:r>
              <a:rPr lang="en-US" sz="1400" dirty="0"/>
              <a:t>(Outro)</a:t>
            </a:r>
          </a:p>
          <a:p>
            <a:r>
              <a:rPr lang="en-US" sz="1400" dirty="0"/>
              <a:t>So here we stand, bold and strong,</a:t>
            </a:r>
          </a:p>
          <a:p>
            <a:r>
              <a:rPr lang="en-US" sz="1400" dirty="0"/>
              <a:t>The future’s ours, it won’t be long.</a:t>
            </a:r>
          </a:p>
          <a:p>
            <a:r>
              <a:rPr lang="en-US" sz="1400" dirty="0"/>
              <a:t>With Dr. T, we’ve come so far,</a:t>
            </a:r>
          </a:p>
          <a:p>
            <a:r>
              <a:rPr lang="en-US" sz="1400" dirty="0"/>
              <a:t>Reaching for greatness, like shooting stars.</a:t>
            </a:r>
          </a:p>
          <a:p>
            <a:endParaRPr lang="en-US" sz="1400" dirty="0"/>
          </a:p>
          <a:p>
            <a:r>
              <a:rPr lang="en-US" sz="1400" dirty="0"/>
              <a:t>(Ending)</a:t>
            </a:r>
          </a:p>
          <a:p>
            <a:r>
              <a:rPr lang="en-US" sz="1400" dirty="0"/>
              <a:t>Learning AI with Dr. T,</a:t>
            </a:r>
          </a:p>
          <a:p>
            <a:r>
              <a:rPr lang="en-US" sz="1400" dirty="0"/>
              <a:t>Together we’ve built what the world will see.</a:t>
            </a:r>
          </a:p>
          <a:p>
            <a:r>
              <a:rPr lang="en-US" sz="1400" dirty="0"/>
              <a:t>In every byte, and every line,</a:t>
            </a:r>
          </a:p>
          <a:p>
            <a:r>
              <a:rPr lang="en-US" sz="1400" dirty="0"/>
              <a:t>We’ll carry his lessons, for all time.</a:t>
            </a:r>
          </a:p>
        </p:txBody>
      </p:sp>
    </p:spTree>
    <p:extLst>
      <p:ext uri="{BB962C8B-B14F-4D97-AF65-F5344CB8AC3E}">
        <p14:creationId xmlns:p14="http://schemas.microsoft.com/office/powerpoint/2010/main" val="35851152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D8738-C163-258C-B92B-670312BD0F15}"/>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967E09FA-A9CA-1AA7-CE8A-92BD8C6C2841}"/>
              </a:ext>
            </a:extLst>
          </p:cNvPr>
          <p:cNvSpPr>
            <a:spLocks noGrp="1"/>
          </p:cNvSpPr>
          <p:nvPr>
            <p:ph type="sldNum" sz="quarter" idx="12"/>
          </p:nvPr>
        </p:nvSpPr>
        <p:spPr/>
        <p:txBody>
          <a:bodyPr/>
          <a:lstStyle/>
          <a:p>
            <a:fld id="{3A98EE3D-8CD1-4C3F-BD1C-C98C9596463C}" type="slidenum">
              <a:rPr lang="en-US" smtClean="0"/>
              <a:t>36</a:t>
            </a:fld>
            <a:endParaRPr lang="en-US" dirty="0"/>
          </a:p>
        </p:txBody>
      </p:sp>
      <p:pic>
        <p:nvPicPr>
          <p:cNvPr id="4098" name="Picture 2" descr="Do Not Use LLM or Generative AI For These Use Cases | by Christopher Tao |  Towards AI">
            <a:extLst>
              <a:ext uri="{FF2B5EF4-FFF2-40B4-BE49-F238E27FC236}">
                <a16:creationId xmlns:a16="http://schemas.microsoft.com/office/drawing/2014/main" id="{0577D5D4-0D32-C379-1231-E87CC1EAD6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34851" cy="6858000"/>
          </a:xfrm>
          <a:prstGeom prst="rect">
            <a:avLst/>
          </a:prstGeom>
          <a:solidFill>
            <a:schemeClr val="bg1">
              <a:lumMod val="95000"/>
            </a:schemeClr>
          </a:solidFill>
        </p:spPr>
      </p:pic>
      <p:sp>
        <p:nvSpPr>
          <p:cNvPr id="5" name="TextBox 4">
            <a:extLst>
              <a:ext uri="{FF2B5EF4-FFF2-40B4-BE49-F238E27FC236}">
                <a16:creationId xmlns:a16="http://schemas.microsoft.com/office/drawing/2014/main" id="{0FA26EB6-D775-B2AC-9970-7CE3E8553AA5}"/>
              </a:ext>
            </a:extLst>
          </p:cNvPr>
          <p:cNvSpPr txBox="1"/>
          <p:nvPr/>
        </p:nvSpPr>
        <p:spPr>
          <a:xfrm>
            <a:off x="3594100" y="673100"/>
            <a:ext cx="1587500" cy="830997"/>
          </a:xfrm>
          <a:prstGeom prst="rect">
            <a:avLst/>
          </a:prstGeom>
          <a:solidFill>
            <a:srgbClr val="772889"/>
          </a:solidFill>
        </p:spPr>
        <p:txBody>
          <a:bodyPr wrap="square" rtlCol="0">
            <a:spAutoFit/>
          </a:bodyPr>
          <a:lstStyle/>
          <a:p>
            <a:pPr algn="ctr"/>
            <a:r>
              <a:rPr lang="en-US" sz="2400" b="1" dirty="0">
                <a:solidFill>
                  <a:schemeClr val="bg1"/>
                </a:solidFill>
              </a:rPr>
              <a:t>Predictive ML</a:t>
            </a:r>
          </a:p>
        </p:txBody>
      </p:sp>
    </p:spTree>
    <p:extLst>
      <p:ext uri="{BB962C8B-B14F-4D97-AF65-F5344CB8AC3E}">
        <p14:creationId xmlns:p14="http://schemas.microsoft.com/office/powerpoint/2010/main" val="23192183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Midjourney v5 is out: How to use it? - gHacks Tech News">
            <a:extLst>
              <a:ext uri="{FF2B5EF4-FFF2-40B4-BE49-F238E27FC236}">
                <a16:creationId xmlns:a16="http://schemas.microsoft.com/office/drawing/2014/main" id="{95F22603-D9A4-3D4B-3C55-0AAE1A68F8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25"/>
            <a:ext cx="12192000" cy="6837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5083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Specifically: </a:t>
            </a:r>
            <a:r>
              <a:rPr lang="en-US" i="1" dirty="0"/>
              <a:t>conditional</a:t>
            </a:r>
            <a:r>
              <a:rPr lang="en-US" dirty="0"/>
              <a:t> image generation</a:t>
            </a:r>
          </a:p>
        </p:txBody>
      </p:sp>
      <p:pic>
        <p:nvPicPr>
          <p:cNvPr id="1026" name="Picture 2">
            <a:extLst>
              <a:ext uri="{FF2B5EF4-FFF2-40B4-BE49-F238E27FC236}">
                <a16:creationId xmlns:a16="http://schemas.microsoft.com/office/drawing/2014/main" id="{A34101A7-00FA-219B-2D99-815DCD8BD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76400"/>
            <a:ext cx="4724400" cy="47244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508D872-3367-FBD3-525B-ACED81C0103F}"/>
              </a:ext>
            </a:extLst>
          </p:cNvPr>
          <p:cNvSpPr txBox="1"/>
          <p:nvPr/>
        </p:nvSpPr>
        <p:spPr>
          <a:xfrm>
            <a:off x="6477000" y="2133600"/>
            <a:ext cx="4164723" cy="2246769"/>
          </a:xfrm>
          <a:prstGeom prst="rect">
            <a:avLst/>
          </a:prstGeom>
          <a:noFill/>
        </p:spPr>
        <p:txBody>
          <a:bodyPr wrap="square" rtlCol="0">
            <a:spAutoFit/>
          </a:bodyPr>
          <a:lstStyle/>
          <a:p>
            <a:r>
              <a:rPr lang="en-US" sz="2800" b="0" i="0" dirty="0">
                <a:effectLst/>
                <a:latin typeface="WeblySleek UI Light" panose="020B0502040204020203" pitchFamily="34" charset="0"/>
                <a:cs typeface="WeblySleek UI Light" panose="020B0502040204020203" pitchFamily="34" charset="0"/>
              </a:rPr>
              <a:t>A photo of a Corgi dog riding a bike in Times Square. It is wearing sunglasses and a beach hat.</a:t>
            </a:r>
            <a:endParaRPr lang="en-US" sz="2800" dirty="0">
              <a:latin typeface="WeblySleek UI Light" panose="020B0502040204020203" pitchFamily="34" charset="0"/>
              <a:cs typeface="WeblySleek UI Light" panose="020B0502040204020203" pitchFamily="34" charset="0"/>
            </a:endParaRPr>
          </a:p>
        </p:txBody>
      </p:sp>
    </p:spTree>
    <p:extLst>
      <p:ext uri="{BB962C8B-B14F-4D97-AF65-F5344CB8AC3E}">
        <p14:creationId xmlns:p14="http://schemas.microsoft.com/office/powerpoint/2010/main" val="3393149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26D5F-1D9E-61B8-BBF1-D6737E55DCFE}"/>
              </a:ext>
            </a:extLst>
          </p:cNvPr>
          <p:cNvSpPr>
            <a:spLocks noGrp="1"/>
          </p:cNvSpPr>
          <p:nvPr>
            <p:ph type="title"/>
          </p:nvPr>
        </p:nvSpPr>
        <p:spPr/>
        <p:txBody>
          <a:bodyPr/>
          <a:lstStyle/>
          <a:p>
            <a:r>
              <a:rPr lang="en-US" dirty="0"/>
              <a:t>Specifically: </a:t>
            </a:r>
            <a:r>
              <a:rPr lang="en-US" i="1" dirty="0"/>
              <a:t>conditional</a:t>
            </a:r>
            <a:r>
              <a:rPr lang="en-US" dirty="0"/>
              <a:t> image generation</a:t>
            </a:r>
          </a:p>
        </p:txBody>
      </p:sp>
      <p:pic>
        <p:nvPicPr>
          <p:cNvPr id="2050" name="Picture 2">
            <a:extLst>
              <a:ext uri="{FF2B5EF4-FFF2-40B4-BE49-F238E27FC236}">
                <a16:creationId xmlns:a16="http://schemas.microsoft.com/office/drawing/2014/main" id="{B59B8CE7-EC1E-3E2B-4C8B-3F264BA27E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76400"/>
            <a:ext cx="4953000" cy="4953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7F2A23-417D-99B5-F20D-E77097D176B6}"/>
              </a:ext>
            </a:extLst>
          </p:cNvPr>
          <p:cNvSpPr txBox="1"/>
          <p:nvPr/>
        </p:nvSpPr>
        <p:spPr>
          <a:xfrm>
            <a:off x="6477000" y="2133600"/>
            <a:ext cx="4164723" cy="3539430"/>
          </a:xfrm>
          <a:prstGeom prst="rect">
            <a:avLst/>
          </a:prstGeom>
          <a:noFill/>
        </p:spPr>
        <p:txBody>
          <a:bodyPr wrap="square" rtlCol="0">
            <a:spAutoFit/>
          </a:bodyPr>
          <a:lstStyle/>
          <a:p>
            <a:r>
              <a:rPr lang="en-US" sz="2800" b="0" i="0" dirty="0">
                <a:effectLst/>
                <a:latin typeface="WeblySleek UI Light" panose="020B0502040204020203" pitchFamily="34" charset="0"/>
                <a:cs typeface="WeblySleek UI Light" panose="020B0502040204020203" pitchFamily="34" charset="0"/>
              </a:rPr>
              <a:t>A wall in a royal castle. There are two paintings on the wall. The one on the left a detailed oil painting of the royal raccoon king. The one on the right a detailed oil painting of the royal raccoon queen.</a:t>
            </a:r>
            <a:endParaRPr lang="en-US" sz="2800" dirty="0">
              <a:latin typeface="WeblySleek UI Light" panose="020B0502040204020203" pitchFamily="34" charset="0"/>
              <a:cs typeface="WeblySleek UI Light" panose="020B0502040204020203" pitchFamily="34" charset="0"/>
            </a:endParaRPr>
          </a:p>
        </p:txBody>
      </p:sp>
    </p:spTree>
    <p:extLst>
      <p:ext uri="{BB962C8B-B14F-4D97-AF65-F5344CB8AC3E}">
        <p14:creationId xmlns:p14="http://schemas.microsoft.com/office/powerpoint/2010/main" val="323244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26D5F-1D9E-61B8-BBF1-D6737E55DCFE}"/>
              </a:ext>
            </a:extLst>
          </p:cNvPr>
          <p:cNvSpPr>
            <a:spLocks noGrp="1"/>
          </p:cNvSpPr>
          <p:nvPr>
            <p:ph type="title"/>
          </p:nvPr>
        </p:nvSpPr>
        <p:spPr/>
        <p:txBody>
          <a:bodyPr/>
          <a:lstStyle/>
          <a:p>
            <a:r>
              <a:rPr lang="en-US" dirty="0"/>
              <a:t>Specifically: </a:t>
            </a:r>
            <a:r>
              <a:rPr lang="en-US" i="1" dirty="0"/>
              <a:t>conditional</a:t>
            </a:r>
            <a:r>
              <a:rPr lang="en-US" dirty="0"/>
              <a:t> image generation</a:t>
            </a:r>
          </a:p>
        </p:txBody>
      </p:sp>
      <p:sp>
        <p:nvSpPr>
          <p:cNvPr id="4" name="TextBox 3">
            <a:extLst>
              <a:ext uri="{FF2B5EF4-FFF2-40B4-BE49-F238E27FC236}">
                <a16:creationId xmlns:a16="http://schemas.microsoft.com/office/drawing/2014/main" id="{8A7F2A23-417D-99B5-F20D-E77097D176B6}"/>
              </a:ext>
            </a:extLst>
          </p:cNvPr>
          <p:cNvSpPr txBox="1"/>
          <p:nvPr/>
        </p:nvSpPr>
        <p:spPr>
          <a:xfrm>
            <a:off x="7646277" y="1676400"/>
            <a:ext cx="4164723" cy="3785652"/>
          </a:xfrm>
          <a:prstGeom prst="rect">
            <a:avLst/>
          </a:prstGeom>
          <a:noFill/>
        </p:spPr>
        <p:txBody>
          <a:bodyPr wrap="square" rtlCol="0">
            <a:spAutoFit/>
          </a:bodyPr>
          <a:lstStyle/>
          <a:p>
            <a:r>
              <a:rPr lang="en-US" sz="2000" b="0" i="0" dirty="0">
                <a:effectLst/>
                <a:latin typeface="WeblySleek UI Light" panose="020B0502040204020203" pitchFamily="34" charset="0"/>
                <a:cs typeface="WeblySleek UI Light" panose="020B0502040204020203" pitchFamily="34" charset="0"/>
              </a:rPr>
              <a:t>A detailed and tightly rendered cyberpunk oil painting of a modified (cyberpunk) orange and black (mechanical hybrid design of a Porsche 911 GT3 R merged with a 2014 Nissan Xterra) in a rugged cross country race :: (entire vehicle) :: racing tires :: </a:t>
            </a:r>
            <a:r>
              <a:rPr lang="en-US" sz="2000" b="0" i="0" dirty="0" err="1">
                <a:effectLst/>
                <a:latin typeface="WeblySleek UI Light" panose="020B0502040204020203" pitchFamily="34" charset="0"/>
                <a:cs typeface="WeblySleek UI Light" panose="020B0502040204020203" pitchFamily="34" charset="0"/>
              </a:rPr>
              <a:t>flourescent</a:t>
            </a:r>
            <a:r>
              <a:rPr lang="en-US" sz="2000" b="0" i="0" dirty="0">
                <a:effectLst/>
                <a:latin typeface="WeblySleek UI Light" panose="020B0502040204020203" pitchFamily="34" charset="0"/>
                <a:cs typeface="WeblySleek UI Light" panose="020B0502040204020203" pitchFamily="34" charset="0"/>
              </a:rPr>
              <a:t> colored paint :: modified (very high-tech), cg, concept art, bright colored paint, </a:t>
            </a:r>
            <a:r>
              <a:rPr lang="en-US" sz="2000" b="0" i="0" dirty="0" err="1">
                <a:effectLst/>
                <a:latin typeface="WeblySleek UI Light" panose="020B0502040204020203" pitchFamily="34" charset="0"/>
                <a:cs typeface="WeblySleek UI Light" panose="020B0502040204020203" pitchFamily="34" charset="0"/>
              </a:rPr>
              <a:t>artstation</a:t>
            </a:r>
            <a:r>
              <a:rPr lang="en-US" sz="2000" b="0" i="0" dirty="0">
                <a:effectLst/>
                <a:latin typeface="WeblySleek UI Light" panose="020B0502040204020203" pitchFamily="34" charset="0"/>
                <a:cs typeface="WeblySleek UI Light" panose="020B0502040204020203" pitchFamily="34" charset="0"/>
              </a:rPr>
              <a:t>, art, cyberpunk, octane render, by Matthew Abram Groening,</a:t>
            </a:r>
          </a:p>
        </p:txBody>
      </p:sp>
      <p:pic>
        <p:nvPicPr>
          <p:cNvPr id="3074" name="Picture 2">
            <a:extLst>
              <a:ext uri="{FF2B5EF4-FFF2-40B4-BE49-F238E27FC236}">
                <a16:creationId xmlns:a16="http://schemas.microsoft.com/office/drawing/2014/main" id="{7D49EB57-B317-EDD0-E7DF-43CC0658BC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76400"/>
            <a:ext cx="6858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8606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ow Imagen Actually Works">
            <a:extLst>
              <a:ext uri="{FF2B5EF4-FFF2-40B4-BE49-F238E27FC236}">
                <a16:creationId xmlns:a16="http://schemas.microsoft.com/office/drawing/2014/main" id="{5230257A-3C2A-ECF6-BE5F-5E0CB0D7A6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3" y="0"/>
            <a:ext cx="1206976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739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440E4-CB1A-0BD5-B613-781CE4C17401}"/>
              </a:ext>
            </a:extLst>
          </p:cNvPr>
          <p:cNvSpPr>
            <a:spLocks noGrp="1"/>
          </p:cNvSpPr>
          <p:nvPr>
            <p:ph type="title"/>
          </p:nvPr>
        </p:nvSpPr>
        <p:spPr>
          <a:xfrm>
            <a:off x="581192" y="702156"/>
            <a:ext cx="11400752" cy="550174"/>
          </a:xfrm>
        </p:spPr>
        <p:txBody>
          <a:bodyPr>
            <a:normAutofit fontScale="90000"/>
          </a:bodyPr>
          <a:lstStyle/>
          <a:p>
            <a:r>
              <a:rPr lang="en-US" sz="3200" dirty="0"/>
              <a:t>What do models learn from next-word prediction?</a:t>
            </a:r>
          </a:p>
        </p:txBody>
      </p:sp>
      <p:sp>
        <p:nvSpPr>
          <p:cNvPr id="12" name="Rectangle 1">
            <a:extLst>
              <a:ext uri="{FF2B5EF4-FFF2-40B4-BE49-F238E27FC236}">
                <a16:creationId xmlns:a16="http://schemas.microsoft.com/office/drawing/2014/main" id="{D06AD650-71EA-9D39-19E1-E9ED87BB5CA2}"/>
              </a:ext>
            </a:extLst>
          </p:cNvPr>
          <p:cNvSpPr>
            <a:spLocks noChangeArrowheads="1"/>
          </p:cNvSpPr>
          <p:nvPr/>
        </p:nvSpPr>
        <p:spPr bwMode="auto">
          <a:xfrm>
            <a:off x="838200" y="2548318"/>
            <a:ext cx="9581551" cy="3783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3" name="Picture 12">
            <a:extLst>
              <a:ext uri="{FF2B5EF4-FFF2-40B4-BE49-F238E27FC236}">
                <a16:creationId xmlns:a16="http://schemas.microsoft.com/office/drawing/2014/main" id="{FF0525F7-3F06-5E10-5069-04C135841727}"/>
              </a:ext>
            </a:extLst>
          </p:cNvPr>
          <p:cNvPicPr>
            <a:picLocks noChangeAspect="1"/>
          </p:cNvPicPr>
          <p:nvPr/>
        </p:nvPicPr>
        <p:blipFill>
          <a:blip r:embed="rId2"/>
          <a:stretch>
            <a:fillRect/>
          </a:stretch>
        </p:blipFill>
        <p:spPr>
          <a:xfrm>
            <a:off x="395623" y="1690688"/>
            <a:ext cx="11400753" cy="4452895"/>
          </a:xfrm>
          <a:prstGeom prst="rect">
            <a:avLst/>
          </a:prstGeom>
        </p:spPr>
      </p:pic>
    </p:spTree>
    <p:extLst>
      <p:ext uri="{BB962C8B-B14F-4D97-AF65-F5344CB8AC3E}">
        <p14:creationId xmlns:p14="http://schemas.microsoft.com/office/powerpoint/2010/main" val="1584014857"/>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8D289AE2-D2AE-49D1-AFAC-3A79F6794255}">
  <ds:schemaRefs>
    <ds:schemaRef ds:uri="71af3243-3dd4-4a8d-8c0d-dd76da1f02a5"/>
    <ds:schemaRef ds:uri="http://purl.org/dc/elements/1.1/"/>
    <ds:schemaRef ds:uri="16c05727-aa75-4e4a-9b5f-8a80a1165891"/>
    <ds:schemaRef ds:uri="http://purl.org/dc/terms/"/>
    <ds:schemaRef ds:uri="http://www.w3.org/XML/1998/namespace"/>
    <ds:schemaRef ds:uri="http://schemas.microsoft.com/office/infopath/2007/PartnerControls"/>
    <ds:schemaRef ds:uri="http://schemas.openxmlformats.org/package/2006/metadata/core-properties"/>
    <ds:schemaRef ds:uri="http://schemas.microsoft.com/office/2006/documentManagement/type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33832</TotalTime>
  <Words>2562</Words>
  <Application>Microsoft Office PowerPoint</Application>
  <PresentationFormat>Widescreen</PresentationFormat>
  <Paragraphs>265</Paragraphs>
  <Slides>36</Slides>
  <Notes>7</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36</vt:i4>
      </vt:variant>
    </vt:vector>
  </HeadingPairs>
  <TitlesOfParts>
    <vt:vector size="46" baseType="lpstr">
      <vt:lpstr>Andale Mono</vt:lpstr>
      <vt:lpstr>Arial</vt:lpstr>
      <vt:lpstr>Calibri</vt:lpstr>
      <vt:lpstr>Franklin Gothic Book</vt:lpstr>
      <vt:lpstr>Franklin Gothic Demi</vt:lpstr>
      <vt:lpstr>Gill Sans MT</vt:lpstr>
      <vt:lpstr>WeblySleek UI Light</vt:lpstr>
      <vt:lpstr>WeblySleek UI Semilight</vt:lpstr>
      <vt:lpstr>Wingdings 2</vt:lpstr>
      <vt:lpstr>DividendVTI</vt:lpstr>
      <vt:lpstr>Generative Artificial Intelligence Part 2 </vt:lpstr>
      <vt:lpstr>Where we’re going: image generation!</vt:lpstr>
      <vt:lpstr>PowerPoint Presentation</vt:lpstr>
      <vt:lpstr>PowerPoint Presentation</vt:lpstr>
      <vt:lpstr>Specifically: conditional image generation</vt:lpstr>
      <vt:lpstr>Specifically: conditional image generation</vt:lpstr>
      <vt:lpstr>Specifically: conditional image generation</vt:lpstr>
      <vt:lpstr>PowerPoint Presentation</vt:lpstr>
      <vt:lpstr>What do models learn from next-word prediction?</vt:lpstr>
      <vt:lpstr>What can’t they learn from next-word prediction?</vt:lpstr>
      <vt:lpstr>Algorithmic bias and toxicity</vt:lpstr>
      <vt:lpstr>Case study #1: analyzing autism interviews</vt:lpstr>
      <vt:lpstr>Goal: study early indicators of autism</vt:lpstr>
      <vt:lpstr>How to analyze unstructured text? </vt:lpstr>
      <vt:lpstr>Use Llm to extract concrete observations</vt:lpstr>
      <vt:lpstr>PowerPoint Presentation</vt:lpstr>
      <vt:lpstr>Works surprisingly well!</vt:lpstr>
      <vt:lpstr>PowerPoint Presentation</vt:lpstr>
      <vt:lpstr>PowerPoint Presentation</vt:lpstr>
      <vt:lpstr>PowerPoint Presentation</vt:lpstr>
      <vt:lpstr>Results!</vt:lpstr>
      <vt:lpstr>Results!</vt:lpstr>
      <vt:lpstr>Results!</vt:lpstr>
      <vt:lpstr>Case study #2: depolarizing chatbot</vt:lpstr>
      <vt:lpstr>Can we improve Civil conversation between hotly opposing views?</vt:lpstr>
      <vt:lpstr>PowerPoint Presentation</vt:lpstr>
      <vt:lpstr>PowerPoint Presentation</vt:lpstr>
      <vt:lpstr>PowerPoint Presentation</vt:lpstr>
      <vt:lpstr>PowerPoint Presentation</vt:lpstr>
      <vt:lpstr>PowerPoint Presentation</vt:lpstr>
      <vt:lpstr>Matching Key Terms</vt:lpstr>
      <vt:lpstr>PowerPoint Presentation</vt:lpstr>
      <vt:lpstr>AI provides new analytic &amp; processing possibilities </vt:lpstr>
      <vt:lpstr>Appendix</vt:lpstr>
      <vt:lpstr>Suno Songs: Learning AI with Dr. T, epic Rock Dance pop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Data Science Lifecycle</dc:title>
  <dc:creator>Scott Toborg</dc:creator>
  <cp:lastModifiedBy>Jake Rhodes</cp:lastModifiedBy>
  <cp:revision>11</cp:revision>
  <cp:lastPrinted>2023-09-06T17:16:28Z</cp:lastPrinted>
  <dcterms:created xsi:type="dcterms:W3CDTF">2023-08-21T23:41:59Z</dcterms:created>
  <dcterms:modified xsi:type="dcterms:W3CDTF">2025-12-01T17:22:34Z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